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1023" r:id="rId2"/>
    <p:sldId id="909" r:id="rId3"/>
    <p:sldId id="911" r:id="rId4"/>
    <p:sldId id="913" r:id="rId5"/>
    <p:sldId id="912" r:id="rId6"/>
    <p:sldId id="914" r:id="rId7"/>
    <p:sldId id="916" r:id="rId8"/>
    <p:sldId id="915" r:id="rId9"/>
    <p:sldId id="1016" r:id="rId10"/>
    <p:sldId id="1014" r:id="rId11"/>
    <p:sldId id="1015" r:id="rId12"/>
    <p:sldId id="917" r:id="rId13"/>
    <p:sldId id="1017" r:id="rId14"/>
    <p:sldId id="924" r:id="rId15"/>
    <p:sldId id="987" r:id="rId16"/>
    <p:sldId id="1018" r:id="rId17"/>
    <p:sldId id="923" r:id="rId18"/>
    <p:sldId id="943" r:id="rId19"/>
    <p:sldId id="995" r:id="rId20"/>
    <p:sldId id="1021" r:id="rId21"/>
    <p:sldId id="1022" r:id="rId22"/>
    <p:sldId id="996" r:id="rId23"/>
    <p:sldId id="997" r:id="rId24"/>
    <p:sldId id="990" r:id="rId25"/>
    <p:sldId id="991" r:id="rId26"/>
    <p:sldId id="1019" r:id="rId27"/>
    <p:sldId id="1020" r:id="rId28"/>
    <p:sldId id="942" r:id="rId29"/>
    <p:sldId id="944" r:id="rId30"/>
    <p:sldId id="945" r:id="rId31"/>
    <p:sldId id="992" r:id="rId32"/>
    <p:sldId id="994" r:id="rId33"/>
    <p:sldId id="993" r:id="rId34"/>
    <p:sldId id="931" r:id="rId35"/>
    <p:sldId id="927" r:id="rId36"/>
  </p:sldIdLst>
  <p:sldSz cx="9144000" cy="6858000" type="screen4x3"/>
  <p:notesSz cx="6794500" cy="9931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3B7"/>
    <a:srgbClr val="006600"/>
    <a:srgbClr val="1A9C06"/>
    <a:srgbClr val="00CC00"/>
    <a:srgbClr val="ED7DD5"/>
    <a:srgbClr val="38FEFE"/>
    <a:srgbClr val="229696"/>
    <a:srgbClr val="99FF9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43" autoAdjust="0"/>
    <p:restoredTop sz="89343" autoAdjust="0"/>
  </p:normalViewPr>
  <p:slideViewPr>
    <p:cSldViewPr snapToGrid="0" snapToObjects="1">
      <p:cViewPr varScale="1">
        <p:scale>
          <a:sx n="78" d="100"/>
          <a:sy n="78" d="100"/>
        </p:scale>
        <p:origin x="1037"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1B775997-07FA-4369-A791-14ED7D20D48B}" type="datetimeFigureOut">
              <a:rPr lang="en-US" smtClean="0"/>
              <a:t>12/8/2022</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870BCC3A-62CD-4CE4-9365-22D482A2DDB5}" type="slidenum">
              <a:rPr lang="en-US" smtClean="0"/>
              <a:t>‹#›</a:t>
            </a:fld>
            <a:endParaRPr lang="en-US"/>
          </a:p>
        </p:txBody>
      </p:sp>
    </p:spTree>
    <p:extLst>
      <p:ext uri="{BB962C8B-B14F-4D97-AF65-F5344CB8AC3E}">
        <p14:creationId xmlns:p14="http://schemas.microsoft.com/office/powerpoint/2010/main" val="3549355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48645" y="0"/>
            <a:ext cx="2944283" cy="49657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63ED6C35-CA80-4D39-8DCE-B16A5F526F74}" type="datetime1">
              <a:rPr lang="en-US"/>
              <a:pPr>
                <a:defRPr/>
              </a:pPr>
              <a:t>12/8/2022</a:t>
            </a:fld>
            <a:endParaRPr lang="en-US"/>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7E4AE5FC-64EE-4F2C-883E-B6F557EA2EDF}" type="slidenum">
              <a:rPr lang="en-US" altLang="en-US"/>
              <a:pPr>
                <a:defRPr/>
              </a:pPr>
              <a:t>‹#›</a:t>
            </a:fld>
            <a:endParaRPr lang="en-US" altLang="en-US"/>
          </a:p>
        </p:txBody>
      </p:sp>
    </p:spTree>
    <p:extLst>
      <p:ext uri="{BB962C8B-B14F-4D97-AF65-F5344CB8AC3E}">
        <p14:creationId xmlns:p14="http://schemas.microsoft.com/office/powerpoint/2010/main" val="419637566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6ECFEA5-C9A2-4A99-B68E-3EA341D86AA9}" type="datetime1">
              <a:rPr lang="en-US"/>
              <a:pPr>
                <a:defRPr/>
              </a:pPr>
              <a:t>12/8/2022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827ECF6-B210-4EB1-8C31-D0451E91A400}" type="slidenum">
              <a:rPr lang="en-US" altLang="en-US"/>
              <a:pPr>
                <a:defRPr/>
              </a:pPr>
              <a:t>‹#›</a:t>
            </a:fld>
            <a:endParaRPr lang="en-US" altLang="en-US"/>
          </a:p>
        </p:txBody>
      </p:sp>
    </p:spTree>
    <p:extLst>
      <p:ext uri="{BB962C8B-B14F-4D97-AF65-F5344CB8AC3E}">
        <p14:creationId xmlns:p14="http://schemas.microsoft.com/office/powerpoint/2010/main" val="3811532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8AABFF0-E399-4CAA-8837-258DCFE97FE2}" type="datetime1">
              <a:rPr lang="en-US"/>
              <a:pPr>
                <a:defRPr/>
              </a:pPr>
              <a:t>12/8/2022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86417D-E165-4500-9E1B-FFDAFE7019B4}" type="slidenum">
              <a:rPr lang="en-US" altLang="en-US"/>
              <a:pPr>
                <a:defRPr/>
              </a:pPr>
              <a:t>‹#›</a:t>
            </a:fld>
            <a:endParaRPr lang="en-US" altLang="en-US"/>
          </a:p>
        </p:txBody>
      </p:sp>
    </p:spTree>
    <p:extLst>
      <p:ext uri="{BB962C8B-B14F-4D97-AF65-F5344CB8AC3E}">
        <p14:creationId xmlns:p14="http://schemas.microsoft.com/office/powerpoint/2010/main" val="24591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1AC380E-DF61-457E-9B8F-B381BBAA58FE}" type="datetime1">
              <a:rPr lang="en-US"/>
              <a:pPr>
                <a:defRPr/>
              </a:pPr>
              <a:t>12/8/2022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58E587-0771-4FC5-9B17-5F68D680C16C}" type="slidenum">
              <a:rPr lang="en-US" altLang="en-US"/>
              <a:pPr>
                <a:defRPr/>
              </a:pPr>
              <a:t>‹#›</a:t>
            </a:fld>
            <a:endParaRPr lang="en-US" altLang="en-US"/>
          </a:p>
        </p:txBody>
      </p:sp>
    </p:spTree>
    <p:extLst>
      <p:ext uri="{BB962C8B-B14F-4D97-AF65-F5344CB8AC3E}">
        <p14:creationId xmlns:p14="http://schemas.microsoft.com/office/powerpoint/2010/main" val="1369372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Line"/>
          <p:cNvSpPr/>
          <p:nvPr/>
        </p:nvSpPr>
        <p:spPr>
          <a:xfrm>
            <a:off x="401836" y="1107281"/>
            <a:ext cx="8340328" cy="0"/>
          </a:xfrm>
          <a:prstGeom prst="line">
            <a:avLst/>
          </a:prstGeom>
          <a:ln w="38100" cap="rnd">
            <a:solidFill>
              <a:srgbClr val="747676"/>
            </a:solidFill>
            <a:custDash>
              <a:ds d="100000" sp="200000"/>
            </a:custDash>
          </a:ln>
        </p:spPr>
        <p:txBody>
          <a:bodyPr lIns="35719" tIns="35719" rIns="35719" bIns="35719" anchor="ctr"/>
          <a:lstStyle/>
          <a:p>
            <a:pPr defTabSz="321457">
              <a:spcBef>
                <a:spcPts val="0"/>
              </a:spcBef>
              <a:defRPr sz="1200" i="0" spc="0">
                <a:solidFill>
                  <a:srgbClr val="000000"/>
                </a:solidFill>
                <a:latin typeface="Helvetica"/>
                <a:ea typeface="Helvetica"/>
                <a:cs typeface="Helvetica"/>
                <a:sym typeface="Helvetica"/>
              </a:defRPr>
            </a:pPr>
            <a:endParaRPr sz="844"/>
          </a:p>
        </p:txBody>
      </p:sp>
      <p:sp>
        <p:nvSpPr>
          <p:cNvPr id="53" name="Title Text"/>
          <p:cNvSpPr txBox="1">
            <a:spLocks noGrp="1"/>
          </p:cNvSpPr>
          <p:nvPr>
            <p:ph type="title"/>
          </p:nvPr>
        </p:nvSpPr>
        <p:spPr>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96799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D36CCE3-41A9-40E9-B599-DB70DC001288}" type="datetime1">
              <a:rPr lang="en-US"/>
              <a:pPr>
                <a:defRPr/>
              </a:pPr>
              <a:t>12/8/2022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C63D560-48A9-4A01-B80E-F7AB39480827}" type="slidenum">
              <a:rPr lang="en-US" altLang="en-US"/>
              <a:pPr>
                <a:defRPr/>
              </a:pPr>
              <a:t>‹#›</a:t>
            </a:fld>
            <a:endParaRPr lang="en-US" altLang="en-US"/>
          </a:p>
        </p:txBody>
      </p:sp>
    </p:spTree>
    <p:extLst>
      <p:ext uri="{BB962C8B-B14F-4D97-AF65-F5344CB8AC3E}">
        <p14:creationId xmlns:p14="http://schemas.microsoft.com/office/powerpoint/2010/main" val="253900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23401EB-828E-496E-B982-1979C592FAD6}" type="datetime1">
              <a:rPr lang="en-US"/>
              <a:pPr>
                <a:defRPr/>
              </a:pPr>
              <a:t>12/8/2022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402B74-864B-47F2-B99C-3C9C7E6798CF}" type="slidenum">
              <a:rPr lang="en-US" altLang="en-US"/>
              <a:pPr>
                <a:defRPr/>
              </a:pPr>
              <a:t>‹#›</a:t>
            </a:fld>
            <a:endParaRPr lang="en-US" altLang="en-US"/>
          </a:p>
        </p:txBody>
      </p:sp>
    </p:spTree>
    <p:extLst>
      <p:ext uri="{BB962C8B-B14F-4D97-AF65-F5344CB8AC3E}">
        <p14:creationId xmlns:p14="http://schemas.microsoft.com/office/powerpoint/2010/main" val="3853260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37EC6C2-8F3A-4EBD-A7E0-5356563312EB}" type="datetime1">
              <a:rPr lang="en-US"/>
              <a:pPr>
                <a:defRPr/>
              </a:pPr>
              <a:t>12/8/2022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CDFEE3-E6DF-437B-AB98-3079E5F7B5ED}" type="slidenum">
              <a:rPr lang="en-US" altLang="en-US"/>
              <a:pPr>
                <a:defRPr/>
              </a:pPr>
              <a:t>‹#›</a:t>
            </a:fld>
            <a:endParaRPr lang="en-US" altLang="en-US"/>
          </a:p>
        </p:txBody>
      </p:sp>
    </p:spTree>
    <p:extLst>
      <p:ext uri="{BB962C8B-B14F-4D97-AF65-F5344CB8AC3E}">
        <p14:creationId xmlns:p14="http://schemas.microsoft.com/office/powerpoint/2010/main" val="1873566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4C9D1CF-3811-47CA-B7DA-C40D104CDAC3}" type="datetime1">
              <a:rPr lang="en-US"/>
              <a:pPr>
                <a:defRPr/>
              </a:pPr>
              <a:t>12/8/2022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A0B960B-C722-4710-96C2-403DF8756F1A}" type="slidenum">
              <a:rPr lang="en-US" altLang="en-US"/>
              <a:pPr>
                <a:defRPr/>
              </a:pPr>
              <a:t>‹#›</a:t>
            </a:fld>
            <a:endParaRPr lang="en-US" altLang="en-US"/>
          </a:p>
        </p:txBody>
      </p:sp>
    </p:spTree>
    <p:extLst>
      <p:ext uri="{BB962C8B-B14F-4D97-AF65-F5344CB8AC3E}">
        <p14:creationId xmlns:p14="http://schemas.microsoft.com/office/powerpoint/2010/main" val="123393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A2F17E5-5AC1-4E6C-9222-0C1222A71440}" type="datetime1">
              <a:rPr lang="en-US"/>
              <a:pPr>
                <a:defRPr/>
              </a:pPr>
              <a:t>12/8/2022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A2EF4CD-FD53-4B34-9A8E-88E3D40769C2}" type="slidenum">
              <a:rPr lang="en-US" altLang="en-US"/>
              <a:pPr>
                <a:defRPr/>
              </a:pPr>
              <a:t>‹#›</a:t>
            </a:fld>
            <a:endParaRPr lang="en-US" altLang="en-US"/>
          </a:p>
        </p:txBody>
      </p:sp>
    </p:spTree>
    <p:extLst>
      <p:ext uri="{BB962C8B-B14F-4D97-AF65-F5344CB8AC3E}">
        <p14:creationId xmlns:p14="http://schemas.microsoft.com/office/powerpoint/2010/main" val="38484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405FE1D-87D4-4497-BBBD-C6CEEF2FD7DF}" type="datetime1">
              <a:rPr lang="en-US"/>
              <a:pPr>
                <a:defRPr/>
              </a:pPr>
              <a:t>12/8/2022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62559AA-25EA-428A-9CFC-5AD3188393A4}" type="slidenum">
              <a:rPr lang="en-US" altLang="en-US"/>
              <a:pPr>
                <a:defRPr/>
              </a:pPr>
              <a:t>‹#›</a:t>
            </a:fld>
            <a:endParaRPr lang="en-US" altLang="en-US"/>
          </a:p>
        </p:txBody>
      </p:sp>
    </p:spTree>
    <p:extLst>
      <p:ext uri="{BB962C8B-B14F-4D97-AF65-F5344CB8AC3E}">
        <p14:creationId xmlns:p14="http://schemas.microsoft.com/office/powerpoint/2010/main" val="85316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7C5EA0E-EC1E-47C6-BF76-2D238049FA89}" type="datetime1">
              <a:rPr lang="en-US"/>
              <a:pPr>
                <a:defRPr/>
              </a:pPr>
              <a:t>12/8/2022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C69C07E-216F-4E93-ADF2-E10DAA26CBE7}" type="slidenum">
              <a:rPr lang="en-US" altLang="en-US"/>
              <a:pPr>
                <a:defRPr/>
              </a:pPr>
              <a:t>‹#›</a:t>
            </a:fld>
            <a:endParaRPr lang="en-US" altLang="en-US"/>
          </a:p>
        </p:txBody>
      </p:sp>
    </p:spTree>
    <p:extLst>
      <p:ext uri="{BB962C8B-B14F-4D97-AF65-F5344CB8AC3E}">
        <p14:creationId xmlns:p14="http://schemas.microsoft.com/office/powerpoint/2010/main" val="288016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577D3D9-4C8B-4315-B83C-BEA1CD4151DD}" type="datetime1">
              <a:rPr lang="en-US"/>
              <a:pPr>
                <a:defRPr/>
              </a:pPr>
              <a:t>12/8/2022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2AE4D92-24CD-4645-AE34-A4F1683DC058}" type="slidenum">
              <a:rPr lang="en-US" altLang="en-US"/>
              <a:pPr>
                <a:defRPr/>
              </a:pPr>
              <a:t>‹#›</a:t>
            </a:fld>
            <a:endParaRPr lang="en-US" altLang="en-US"/>
          </a:p>
        </p:txBody>
      </p:sp>
    </p:spTree>
    <p:extLst>
      <p:ext uri="{BB962C8B-B14F-4D97-AF65-F5344CB8AC3E}">
        <p14:creationId xmlns:p14="http://schemas.microsoft.com/office/powerpoint/2010/main" val="86173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ＭＳ Ｐゴシック" charset="-128"/>
              </a:defRPr>
            </a:lvl1pPr>
          </a:lstStyle>
          <a:p>
            <a:pPr>
              <a:defRPr/>
            </a:pPr>
            <a:fld id="{6FD6670C-80D7-4ECE-9562-9965F6B5B1F0}" type="datetime1">
              <a:rPr lang="en-US"/>
              <a:pPr>
                <a:defRPr/>
              </a:pPr>
              <a:t>12/8/2022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7469F601-46EC-4466-BC77-A25BF58E792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defRPr>
      </a:lvl6pPr>
      <a:lvl7pPr marL="914400" algn="ctr" defTabSz="457200" rtl="0" fontAlgn="base">
        <a:spcBef>
          <a:spcPct val="0"/>
        </a:spcBef>
        <a:spcAft>
          <a:spcPct val="0"/>
        </a:spcAft>
        <a:defRPr sz="4400">
          <a:solidFill>
            <a:schemeClr val="tx1"/>
          </a:solidFill>
          <a:latin typeface="Calibri" charset="0"/>
        </a:defRPr>
      </a:lvl7pPr>
      <a:lvl8pPr marL="1371600" algn="ctr" defTabSz="457200" rtl="0" fontAlgn="base">
        <a:spcBef>
          <a:spcPct val="0"/>
        </a:spcBef>
        <a:spcAft>
          <a:spcPct val="0"/>
        </a:spcAft>
        <a:defRPr sz="4400">
          <a:solidFill>
            <a:schemeClr val="tx1"/>
          </a:solidFill>
          <a:latin typeface="Calibri" charset="0"/>
        </a:defRPr>
      </a:lvl8pPr>
      <a:lvl9pPr marL="1828800" algn="ctr" defTabSz="457200" rtl="0" fontAlgn="base">
        <a:spcBef>
          <a:spcPct val="0"/>
        </a:spcBef>
        <a:spcAft>
          <a:spcPct val="0"/>
        </a:spcAft>
        <a:defRPr sz="4400">
          <a:solidFill>
            <a:schemeClr val="tx1"/>
          </a:solidFill>
          <a:latin typeface="Calibri"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1.tiff"/><Relationship Id="rId13" Type="http://schemas.openxmlformats.org/officeDocument/2006/relationships/image" Target="../media/image46.tiff"/><Relationship Id="rId3" Type="http://schemas.openxmlformats.org/officeDocument/2006/relationships/image" Target="../media/image36.tiff"/><Relationship Id="rId7" Type="http://schemas.openxmlformats.org/officeDocument/2006/relationships/image" Target="../media/image40.tiff"/><Relationship Id="rId12" Type="http://schemas.openxmlformats.org/officeDocument/2006/relationships/image" Target="../media/image45.tiff"/><Relationship Id="rId2" Type="http://schemas.openxmlformats.org/officeDocument/2006/relationships/image" Target="../media/image35.tiff"/><Relationship Id="rId1" Type="http://schemas.openxmlformats.org/officeDocument/2006/relationships/slideLayout" Target="../slideLayouts/slideLayout12.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38.tiff"/><Relationship Id="rId15" Type="http://schemas.openxmlformats.org/officeDocument/2006/relationships/image" Target="../media/image4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 Id="rId14" Type="http://schemas.openxmlformats.org/officeDocument/2006/relationships/image" Target="../media/image47.tiff"/></Relationships>
</file>

<file path=ppt/slides/_rels/slide1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tiff"/><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2" Type="http://schemas.openxmlformats.org/officeDocument/2006/relationships/image" Target="../media/image76.t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jamboard.google.com/d/1WkRQ0RrYTCSgo8V-3k34lnkg2pq4Fs6Lz1X_i9rFvIM/edit?usp=sharin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48967" y="901601"/>
            <a:ext cx="2500313" cy="1071563"/>
          </a:xfrm>
          <a:prstGeom prst="rect">
            <a:avLst/>
          </a:prstGeom>
        </p:spPr>
      </p:pic>
      <p:sp>
        <p:nvSpPr>
          <p:cNvPr id="9" name="TextBox 8"/>
          <p:cNvSpPr txBox="1"/>
          <p:nvPr/>
        </p:nvSpPr>
        <p:spPr>
          <a:xfrm>
            <a:off x="673360" y="1900731"/>
            <a:ext cx="8265404" cy="461665"/>
          </a:xfrm>
          <a:prstGeom prst="rect">
            <a:avLst/>
          </a:prstGeom>
          <a:noFill/>
        </p:spPr>
        <p:txBody>
          <a:bodyPr wrap="none" rtlCol="0">
            <a:spAutoFit/>
          </a:bodyPr>
          <a:lstStyle/>
          <a:p>
            <a:r>
              <a:rPr lang="en-US" sz="2400" dirty="0"/>
              <a:t>Advanced Community Ecology Course at Peking University</a:t>
            </a:r>
          </a:p>
        </p:txBody>
      </p:sp>
      <p:sp>
        <p:nvSpPr>
          <p:cNvPr id="10" name="TextBox 3"/>
          <p:cNvSpPr txBox="1">
            <a:spLocks noChangeArrowheads="1"/>
          </p:cNvSpPr>
          <p:nvPr/>
        </p:nvSpPr>
        <p:spPr bwMode="auto">
          <a:xfrm>
            <a:off x="280389" y="1028280"/>
            <a:ext cx="3036409" cy="42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defRPr/>
            </a:pPr>
            <a:r>
              <a:rPr lang="en-US" altLang="en-US" sz="2161" b="1" i="1" dirty="0">
                <a:effectLst>
                  <a:outerShdw blurRad="38100" dist="38100" dir="2700000" algn="tl">
                    <a:srgbClr val="000000">
                      <a:alpha val="43137"/>
                    </a:srgbClr>
                  </a:outerShdw>
                </a:effectLst>
              </a:rPr>
              <a:t>Prof. Jonathan Chase</a:t>
            </a:r>
          </a:p>
        </p:txBody>
      </p:sp>
      <p:sp>
        <p:nvSpPr>
          <p:cNvPr id="11" name="Textplatzhalter 5"/>
          <p:cNvSpPr txBox="1">
            <a:spLocks/>
          </p:cNvSpPr>
          <p:nvPr/>
        </p:nvSpPr>
        <p:spPr bwMode="auto">
          <a:xfrm>
            <a:off x="673360" y="3347565"/>
            <a:ext cx="7037558" cy="108806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1pPr>
            <a:lvl2pPr marL="285750" indent="171450"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2pPr>
            <a:lvl3pPr marL="573088" indent="34131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3pPr>
            <a:lvl4pPr marL="858838" indent="51276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4pPr>
            <a:lvl5pPr marL="1146175" indent="682625"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defRPr/>
            </a:pPr>
            <a:r>
              <a:rPr lang="en-US" altLang="en-US" sz="2972" dirty="0">
                <a:effectLst>
                  <a:outerShdw blurRad="38100" dist="38100" dir="2700000" algn="tl">
                    <a:srgbClr val="000000">
                      <a:alpha val="43137"/>
                    </a:srgbClr>
                  </a:outerShdw>
                </a:effectLst>
                <a:latin typeface="Verdana" panose="020B0604030504040204" pitchFamily="34" charset="0"/>
              </a:rPr>
              <a:t>Lecture </a:t>
            </a:r>
            <a:r>
              <a:rPr lang="en-US" altLang="en-US" sz="2972" dirty="0" smtClean="0">
                <a:effectLst>
                  <a:outerShdw blurRad="38100" dist="38100" dir="2700000" algn="tl">
                    <a:srgbClr val="000000">
                      <a:alpha val="43137"/>
                    </a:srgbClr>
                  </a:outerShdw>
                </a:effectLst>
                <a:latin typeface="Verdana" panose="020B0604030504040204" pitchFamily="34" charset="0"/>
              </a:rPr>
              <a:t>6: Biodiversity and Ecosystems</a:t>
            </a:r>
            <a:endParaRPr lang="en-US" altLang="en-US" sz="2972" dirty="0">
              <a:effectLst>
                <a:outerShdw blurRad="38100" dist="38100" dir="2700000" algn="tl">
                  <a:srgbClr val="000000">
                    <a:alpha val="43137"/>
                  </a:srgbClr>
                </a:outerShdw>
              </a:effectLst>
              <a:latin typeface="Verdana" panose="020B0604030504040204" pitchFamily="34" charset="0"/>
            </a:endParaRPr>
          </a:p>
        </p:txBody>
      </p:sp>
    </p:spTree>
    <p:extLst>
      <p:ext uri="{BB962C8B-B14F-4D97-AF65-F5344CB8AC3E}">
        <p14:creationId xmlns:p14="http://schemas.microsoft.com/office/powerpoint/2010/main" val="627322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etails are in the caption following th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80104" y="1085793"/>
            <a:ext cx="7607168" cy="4203961"/>
          </a:xfrm>
          <a:prstGeom prst="rect">
            <a:avLst/>
          </a:prstGeom>
        </p:spPr>
      </p:pic>
      <p:sp>
        <p:nvSpPr>
          <p:cNvPr id="4" name="TextBox 3"/>
          <p:cNvSpPr txBox="1"/>
          <p:nvPr/>
        </p:nvSpPr>
        <p:spPr>
          <a:xfrm>
            <a:off x="4935793" y="6081874"/>
            <a:ext cx="3954929" cy="369332"/>
          </a:xfrm>
          <a:prstGeom prst="rect">
            <a:avLst/>
          </a:prstGeom>
          <a:noFill/>
        </p:spPr>
        <p:txBody>
          <a:bodyPr wrap="none" rtlCol="0">
            <a:spAutoFit/>
          </a:bodyPr>
          <a:lstStyle/>
          <a:p>
            <a:r>
              <a:rPr lang="en-US" dirty="0" smtClean="0"/>
              <a:t>Gonzalez et al. 2020 Ecology Letters</a:t>
            </a:r>
            <a:endParaRPr lang="en-US" dirty="0"/>
          </a:p>
        </p:txBody>
      </p:sp>
      <p:sp>
        <p:nvSpPr>
          <p:cNvPr id="5" name="TextBox 4"/>
          <p:cNvSpPr txBox="1"/>
          <p:nvPr/>
        </p:nvSpPr>
        <p:spPr>
          <a:xfrm>
            <a:off x="1288026" y="432619"/>
            <a:ext cx="6079613" cy="369332"/>
          </a:xfrm>
          <a:prstGeom prst="rect">
            <a:avLst/>
          </a:prstGeom>
          <a:noFill/>
        </p:spPr>
        <p:txBody>
          <a:bodyPr wrap="none" rtlCol="0">
            <a:spAutoFit/>
          </a:bodyPr>
          <a:lstStyle/>
          <a:p>
            <a:r>
              <a:rPr lang="en-US" dirty="0" smtClean="0"/>
              <a:t>Spatial and Temporal Scaling of Stability (and functioning)</a:t>
            </a:r>
            <a:endParaRPr lang="en-US" dirty="0"/>
          </a:p>
        </p:txBody>
      </p:sp>
    </p:spTree>
    <p:extLst>
      <p:ext uri="{BB962C8B-B14F-4D97-AF65-F5344CB8AC3E}">
        <p14:creationId xmlns:p14="http://schemas.microsoft.com/office/powerpoint/2010/main" val="32818084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219033" y="1219883"/>
            <a:ext cx="4783318" cy="4410997"/>
          </a:xfrm>
          <a:prstGeom prst="rect">
            <a:avLst/>
          </a:prstGeom>
        </p:spPr>
      </p:pic>
      <p:sp>
        <p:nvSpPr>
          <p:cNvPr id="3" name="TextBox 2"/>
          <p:cNvSpPr txBox="1"/>
          <p:nvPr/>
        </p:nvSpPr>
        <p:spPr>
          <a:xfrm>
            <a:off x="5275385" y="5630880"/>
            <a:ext cx="3205426" cy="276999"/>
          </a:xfrm>
          <a:prstGeom prst="rect">
            <a:avLst/>
          </a:prstGeom>
          <a:noFill/>
        </p:spPr>
        <p:txBody>
          <a:bodyPr wrap="square" rtlCol="0">
            <a:spAutoFit/>
          </a:bodyPr>
          <a:lstStyle/>
          <a:p>
            <a:r>
              <a:rPr lang="en-US" sz="1200" dirty="0" smtClean="0"/>
              <a:t>Wang et al. 2017 Nature Communications</a:t>
            </a:r>
            <a:endParaRPr lang="en-US" sz="12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507253"/>
            <a:ext cx="4185108" cy="3855479"/>
          </a:xfrm>
          <a:prstGeom prst="rect">
            <a:avLst/>
          </a:prstGeom>
        </p:spPr>
      </p:pic>
      <p:sp>
        <p:nvSpPr>
          <p:cNvPr id="5" name="TextBox 4"/>
          <p:cNvSpPr txBox="1"/>
          <p:nvPr/>
        </p:nvSpPr>
        <p:spPr>
          <a:xfrm>
            <a:off x="252809" y="5527622"/>
            <a:ext cx="3878664" cy="307777"/>
          </a:xfrm>
          <a:prstGeom prst="rect">
            <a:avLst/>
          </a:prstGeom>
          <a:noFill/>
        </p:spPr>
        <p:txBody>
          <a:bodyPr wrap="square" rtlCol="0">
            <a:spAutoFit/>
          </a:bodyPr>
          <a:lstStyle/>
          <a:p>
            <a:r>
              <a:rPr lang="en-US" sz="1400" dirty="0" smtClean="0"/>
              <a:t>Wang and Loreau 2014 Ecology Letters</a:t>
            </a:r>
            <a:endParaRPr lang="en-US" sz="1400" dirty="0"/>
          </a:p>
        </p:txBody>
      </p:sp>
      <p:sp>
        <p:nvSpPr>
          <p:cNvPr id="6" name="TextBox 5"/>
          <p:cNvSpPr txBox="1"/>
          <p:nvPr/>
        </p:nvSpPr>
        <p:spPr>
          <a:xfrm>
            <a:off x="1386673" y="522514"/>
            <a:ext cx="3480440" cy="369332"/>
          </a:xfrm>
          <a:prstGeom prst="rect">
            <a:avLst/>
          </a:prstGeom>
          <a:noFill/>
        </p:spPr>
        <p:txBody>
          <a:bodyPr wrap="none" rtlCol="0">
            <a:spAutoFit/>
          </a:bodyPr>
          <a:lstStyle/>
          <a:p>
            <a:r>
              <a:rPr lang="en-US" b="1" dirty="0" smtClean="0"/>
              <a:t>Stability-Scaling relationships</a:t>
            </a:r>
            <a:endParaRPr lang="en-US" b="1" dirty="0"/>
          </a:p>
        </p:txBody>
      </p:sp>
    </p:spTree>
    <p:extLst>
      <p:ext uri="{BB962C8B-B14F-4D97-AF65-F5344CB8AC3E}">
        <p14:creationId xmlns:p14="http://schemas.microsoft.com/office/powerpoint/2010/main" val="16386195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3254" y="82889"/>
            <a:ext cx="4417997" cy="1423515"/>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54684" y="1635131"/>
            <a:ext cx="5695835" cy="3493259"/>
          </a:xfrm>
          <a:prstGeom prst="rect">
            <a:avLst/>
          </a:prstGeom>
        </p:spPr>
      </p:pic>
      <p:sp>
        <p:nvSpPr>
          <p:cNvPr id="4" name="Rectangle 3"/>
          <p:cNvSpPr/>
          <p:nvPr/>
        </p:nvSpPr>
        <p:spPr>
          <a:xfrm>
            <a:off x="288758" y="5037918"/>
            <a:ext cx="8430253" cy="1323439"/>
          </a:xfrm>
          <a:prstGeom prst="rect">
            <a:avLst/>
          </a:prstGeom>
        </p:spPr>
        <p:txBody>
          <a:bodyPr wrap="square">
            <a:spAutoFit/>
          </a:bodyPr>
          <a:lstStyle/>
          <a:p>
            <a:r>
              <a:rPr lang="en-US" sz="2000" b="1" i="1" dirty="0">
                <a:solidFill>
                  <a:schemeClr val="accent1"/>
                </a:solidFill>
              </a:rPr>
              <a:t>“A greater absolute amount of life can be supported…when life is developed under many and widely different forms,…the fairest measure of the amount of life being probably the amount of chemical composition and decomposition within a given period.”</a:t>
            </a:r>
          </a:p>
        </p:txBody>
      </p:sp>
      <p:sp>
        <p:nvSpPr>
          <p:cNvPr id="5" name="TextBox 4"/>
          <p:cNvSpPr txBox="1"/>
          <p:nvPr/>
        </p:nvSpPr>
        <p:spPr>
          <a:xfrm>
            <a:off x="5040841" y="253261"/>
            <a:ext cx="3908333" cy="646331"/>
          </a:xfrm>
          <a:prstGeom prst="rect">
            <a:avLst/>
          </a:prstGeom>
          <a:noFill/>
        </p:spPr>
        <p:txBody>
          <a:bodyPr wrap="square" rtlCol="0">
            <a:spAutoFit/>
          </a:bodyPr>
          <a:lstStyle/>
          <a:p>
            <a:r>
              <a:rPr lang="en-US" b="1" dirty="0" smtClean="0"/>
              <a:t>First Biodiversity-Ecosystem Functioning (BEF) Experiment</a:t>
            </a:r>
            <a:endParaRPr lang="en-US" b="1" dirty="0"/>
          </a:p>
        </p:txBody>
      </p:sp>
    </p:spTree>
    <p:extLst>
      <p:ext uri="{BB962C8B-B14F-4D97-AF65-F5344CB8AC3E}">
        <p14:creationId xmlns:p14="http://schemas.microsoft.com/office/powerpoint/2010/main" val="2647207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1784" y="765229"/>
            <a:ext cx="4235244" cy="3018833"/>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0444" y="3727059"/>
            <a:ext cx="2843311" cy="1599362"/>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49790" y="257545"/>
            <a:ext cx="2647923" cy="2708103"/>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66517" y="2389943"/>
            <a:ext cx="2637405" cy="1556694"/>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274352" y="5085071"/>
            <a:ext cx="2418373" cy="1295322"/>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781215" y="4804282"/>
            <a:ext cx="2780018" cy="145290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4318" y="3946637"/>
            <a:ext cx="1864153" cy="2433756"/>
          </a:xfrm>
          <a:prstGeom prst="rect">
            <a:avLst/>
          </a:prstGeom>
        </p:spPr>
      </p:pic>
      <p:sp>
        <p:nvSpPr>
          <p:cNvPr id="13" name="TextBox 12"/>
          <p:cNvSpPr txBox="1"/>
          <p:nvPr/>
        </p:nvSpPr>
        <p:spPr>
          <a:xfrm>
            <a:off x="140444" y="136333"/>
            <a:ext cx="3441968" cy="369332"/>
          </a:xfrm>
          <a:prstGeom prst="rect">
            <a:avLst/>
          </a:prstGeom>
          <a:noFill/>
        </p:spPr>
        <p:txBody>
          <a:bodyPr wrap="none" rtlCol="0">
            <a:spAutoFit/>
          </a:bodyPr>
          <a:lstStyle/>
          <a:p>
            <a:r>
              <a:rPr lang="en-US" b="1" u="sng" dirty="0" smtClean="0"/>
              <a:t>1990s—BEF becomes an idea</a:t>
            </a:r>
            <a:endParaRPr lang="en-US" b="1" u="sng" dirty="0"/>
          </a:p>
        </p:txBody>
      </p:sp>
    </p:spTree>
    <p:extLst>
      <p:ext uri="{BB962C8B-B14F-4D97-AF65-F5344CB8AC3E}">
        <p14:creationId xmlns:p14="http://schemas.microsoft.com/office/powerpoint/2010/main" val="13266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1193" y="443346"/>
            <a:ext cx="6016194" cy="4516582"/>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07344" y="3352800"/>
            <a:ext cx="4636656" cy="3477492"/>
          </a:xfrm>
          <a:prstGeom prst="rect">
            <a:avLst/>
          </a:prstGeom>
        </p:spPr>
      </p:pic>
      <p:sp>
        <p:nvSpPr>
          <p:cNvPr id="4" name="TextBox 3"/>
          <p:cNvSpPr txBox="1"/>
          <p:nvPr/>
        </p:nvSpPr>
        <p:spPr>
          <a:xfrm>
            <a:off x="535709" y="101676"/>
            <a:ext cx="8084264" cy="461665"/>
          </a:xfrm>
          <a:prstGeom prst="rect">
            <a:avLst/>
          </a:prstGeom>
          <a:noFill/>
        </p:spPr>
        <p:txBody>
          <a:bodyPr wrap="none" rtlCol="0">
            <a:spAutoFit/>
          </a:bodyPr>
          <a:lstStyle/>
          <a:p>
            <a:r>
              <a:rPr lang="en-US" sz="2400" b="1" dirty="0" smtClean="0"/>
              <a:t>Ecosystem Models Ignore Species and Their Diversity</a:t>
            </a:r>
            <a:endParaRPr lang="en-US" sz="2400" b="1" dirty="0"/>
          </a:p>
        </p:txBody>
      </p:sp>
    </p:spTree>
    <p:extLst>
      <p:ext uri="{BB962C8B-B14F-4D97-AF65-F5344CB8AC3E}">
        <p14:creationId xmlns:p14="http://schemas.microsoft.com/office/powerpoint/2010/main" val="2563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Rectangle"/>
          <p:cNvSpPr/>
          <p:nvPr/>
        </p:nvSpPr>
        <p:spPr>
          <a:xfrm>
            <a:off x="177735" y="178632"/>
            <a:ext cx="8685060" cy="6500737"/>
          </a:xfrm>
          <a:prstGeom prst="rect">
            <a:avLst/>
          </a:prstGeom>
          <a:solidFill>
            <a:srgbClr val="FFFFFF"/>
          </a:solidFill>
          <a:ln w="12700">
            <a:miter lim="400000"/>
          </a:ln>
        </p:spPr>
        <p:txBody>
          <a:bodyPr lIns="35719" tIns="35719" rIns="35719" bIns="35719" anchor="ctr"/>
          <a:lstStyle/>
          <a:p>
            <a:pPr algn="ctr">
              <a:spcBef>
                <a:spcPts val="0"/>
              </a:spcBef>
              <a:defRPr sz="2400" i="0" spc="0">
                <a:solidFill>
                  <a:srgbClr val="FFFFFF"/>
                </a:solidFill>
                <a:latin typeface="DIN Alternate Bold"/>
                <a:ea typeface="DIN Alternate Bold"/>
                <a:cs typeface="DIN Alternate Bold"/>
                <a:sym typeface="DIN Alternate Bold"/>
              </a:defRPr>
            </a:pPr>
            <a:endParaRPr sz="1687"/>
          </a:p>
        </p:txBody>
      </p:sp>
      <p:sp>
        <p:nvSpPr>
          <p:cNvPr id="508" name="Ecosystem Functioning"/>
          <p:cNvSpPr txBox="1">
            <a:spLocks noGrp="1"/>
          </p:cNvSpPr>
          <p:nvPr>
            <p:ph type="title"/>
          </p:nvPr>
        </p:nvSpPr>
        <p:spPr>
          <a:xfrm>
            <a:off x="312740" y="73747"/>
            <a:ext cx="8340328" cy="508993"/>
          </a:xfrm>
          <a:prstGeom prst="rect">
            <a:avLst/>
          </a:prstGeom>
        </p:spPr>
        <p:txBody>
          <a:bodyPr>
            <a:normAutofit fontScale="90000"/>
          </a:bodyPr>
          <a:lstStyle>
            <a:lvl1pPr defTabSz="543305">
              <a:spcBef>
                <a:spcPts val="2100"/>
              </a:spcBef>
              <a:defRPr sz="4836"/>
            </a:lvl1pPr>
          </a:lstStyle>
          <a:p>
            <a:r>
              <a:rPr dirty="0"/>
              <a:t>Ecosystem Functioning</a:t>
            </a:r>
          </a:p>
        </p:txBody>
      </p:sp>
      <p:sp>
        <p:nvSpPr>
          <p:cNvPr id="509" name="Biomass"/>
          <p:cNvSpPr txBox="1"/>
          <p:nvPr/>
        </p:nvSpPr>
        <p:spPr>
          <a:xfrm>
            <a:off x="414062" y="2165706"/>
            <a:ext cx="956993"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Biomass</a:t>
            </a:r>
          </a:p>
        </p:txBody>
      </p:sp>
      <p:sp>
        <p:nvSpPr>
          <p:cNvPr id="510" name="Abundance"/>
          <p:cNvSpPr txBox="1"/>
          <p:nvPr/>
        </p:nvSpPr>
        <p:spPr>
          <a:xfrm>
            <a:off x="4968645" y="2759774"/>
            <a:ext cx="1239122"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dirty="0"/>
              <a:t>Abundance</a:t>
            </a:r>
          </a:p>
        </p:txBody>
      </p:sp>
      <p:sp>
        <p:nvSpPr>
          <p:cNvPr id="511" name="Services"/>
          <p:cNvSpPr txBox="1"/>
          <p:nvPr/>
        </p:nvSpPr>
        <p:spPr>
          <a:xfrm>
            <a:off x="6790993" y="4224340"/>
            <a:ext cx="956993"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Services</a:t>
            </a:r>
          </a:p>
        </p:txBody>
      </p:sp>
      <p:sp>
        <p:nvSpPr>
          <p:cNvPr id="512" name="Networks &amp; Webs"/>
          <p:cNvSpPr txBox="1"/>
          <p:nvPr/>
        </p:nvSpPr>
        <p:spPr>
          <a:xfrm>
            <a:off x="6859405" y="6282973"/>
            <a:ext cx="1901804"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Networks &amp; Webs</a:t>
            </a:r>
          </a:p>
        </p:txBody>
      </p:sp>
      <p:sp>
        <p:nvSpPr>
          <p:cNvPr id="513" name="Trophic diversity"/>
          <p:cNvSpPr txBox="1"/>
          <p:nvPr/>
        </p:nvSpPr>
        <p:spPr>
          <a:xfrm>
            <a:off x="253911" y="4249587"/>
            <a:ext cx="1743491"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Trophic diversity</a:t>
            </a:r>
          </a:p>
        </p:txBody>
      </p:sp>
      <p:sp>
        <p:nvSpPr>
          <p:cNvPr id="514" name="Complexity"/>
          <p:cNvSpPr txBox="1"/>
          <p:nvPr/>
        </p:nvSpPr>
        <p:spPr>
          <a:xfrm>
            <a:off x="794989" y="6338342"/>
            <a:ext cx="1213474"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Complexity</a:t>
            </a:r>
          </a:p>
        </p:txBody>
      </p:sp>
      <p:sp>
        <p:nvSpPr>
          <p:cNvPr id="516" name="Productivity"/>
          <p:cNvSpPr txBox="1"/>
          <p:nvPr/>
        </p:nvSpPr>
        <p:spPr>
          <a:xfrm>
            <a:off x="7214690" y="2093426"/>
            <a:ext cx="1264770"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Productivity</a:t>
            </a:r>
          </a:p>
        </p:txBody>
      </p:sp>
      <p:sp>
        <p:nvSpPr>
          <p:cNvPr id="517" name="Nutrient absorption"/>
          <p:cNvSpPr txBox="1"/>
          <p:nvPr/>
        </p:nvSpPr>
        <p:spPr>
          <a:xfrm>
            <a:off x="1643805" y="2540059"/>
            <a:ext cx="2021387"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dirty="0"/>
              <a:t>Nutrient absorption</a:t>
            </a:r>
          </a:p>
        </p:txBody>
      </p:sp>
      <p:sp>
        <p:nvSpPr>
          <p:cNvPr id="518" name="Carbon sequestration"/>
          <p:cNvSpPr txBox="1"/>
          <p:nvPr/>
        </p:nvSpPr>
        <p:spPr>
          <a:xfrm>
            <a:off x="3377224" y="5767308"/>
            <a:ext cx="2277868"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dirty="0"/>
              <a:t>Carbon sequestration</a:t>
            </a:r>
          </a:p>
        </p:txBody>
      </p:sp>
      <p:sp>
        <p:nvSpPr>
          <p:cNvPr id="519" name="Energy flux"/>
          <p:cNvSpPr txBox="1"/>
          <p:nvPr/>
        </p:nvSpPr>
        <p:spPr>
          <a:xfrm>
            <a:off x="3323728" y="3991677"/>
            <a:ext cx="1226298"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Energy flux</a:t>
            </a:r>
          </a:p>
        </p:txBody>
      </p:sp>
      <p:pic>
        <p:nvPicPr>
          <p:cNvPr id="520" name="Image" descr="Image"/>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123709" y="902605"/>
            <a:ext cx="1504155" cy="1347415"/>
          </a:xfrm>
          <a:prstGeom prst="rect">
            <a:avLst/>
          </a:prstGeom>
          <a:ln w="12700">
            <a:miter lim="400000"/>
          </a:ln>
        </p:spPr>
      </p:pic>
      <p:pic>
        <p:nvPicPr>
          <p:cNvPr id="521" name="Image" descr="Image"/>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5580" y="904534"/>
            <a:ext cx="1086704" cy="1347415"/>
          </a:xfrm>
          <a:prstGeom prst="rect">
            <a:avLst/>
          </a:prstGeom>
          <a:ln w="12700">
            <a:miter lim="400000"/>
          </a:ln>
        </p:spPr>
      </p:pic>
      <p:pic>
        <p:nvPicPr>
          <p:cNvPr id="522" name="Image" descr="Image"/>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622331" y="2596663"/>
            <a:ext cx="638917" cy="1460760"/>
          </a:xfrm>
          <a:prstGeom prst="rect">
            <a:avLst/>
          </a:prstGeom>
          <a:ln w="12700">
            <a:miter lim="400000"/>
          </a:ln>
        </p:spPr>
      </p:pic>
      <p:pic>
        <p:nvPicPr>
          <p:cNvPr id="524" name="Image" descr="Image"/>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934204" y="4634888"/>
            <a:ext cx="1744780" cy="1693126"/>
          </a:xfrm>
          <a:prstGeom prst="rect">
            <a:avLst/>
          </a:prstGeom>
          <a:ln w="12700">
            <a:miter lim="400000"/>
          </a:ln>
        </p:spPr>
      </p:pic>
      <p:pic>
        <p:nvPicPr>
          <p:cNvPr id="525" name="Image" descr="Image"/>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171084" y="4184355"/>
            <a:ext cx="1421189" cy="1859709"/>
          </a:xfrm>
          <a:prstGeom prst="rect">
            <a:avLst/>
          </a:prstGeom>
          <a:ln w="12700">
            <a:miter lim="400000"/>
          </a:ln>
        </p:spPr>
      </p:pic>
      <p:pic>
        <p:nvPicPr>
          <p:cNvPr id="526" name="Image" descr="Image"/>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454712" y="2602894"/>
            <a:ext cx="1744779" cy="1601719"/>
          </a:xfrm>
          <a:prstGeom prst="rect">
            <a:avLst/>
          </a:prstGeom>
          <a:ln w="12700">
            <a:miter lim="400000"/>
          </a:ln>
        </p:spPr>
      </p:pic>
      <p:pic>
        <p:nvPicPr>
          <p:cNvPr id="527" name="Image" descr="Image"/>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951205" y="1553801"/>
            <a:ext cx="1533229" cy="1335393"/>
          </a:xfrm>
          <a:prstGeom prst="rect">
            <a:avLst/>
          </a:prstGeom>
          <a:ln w="12700">
            <a:miter lim="400000"/>
          </a:ln>
        </p:spPr>
      </p:pic>
      <p:pic>
        <p:nvPicPr>
          <p:cNvPr id="528" name="Image" descr="Image"/>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77889" y="3703775"/>
            <a:ext cx="552248" cy="613483"/>
          </a:xfrm>
          <a:prstGeom prst="rect">
            <a:avLst/>
          </a:prstGeom>
          <a:ln w="12700">
            <a:miter lim="400000"/>
          </a:ln>
        </p:spPr>
      </p:pic>
      <p:pic>
        <p:nvPicPr>
          <p:cNvPr id="529" name="Image" descr="Image"/>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35295" y="2642239"/>
            <a:ext cx="719412" cy="665606"/>
          </a:xfrm>
          <a:prstGeom prst="rect">
            <a:avLst/>
          </a:prstGeom>
          <a:ln w="12700">
            <a:miter lim="400000"/>
          </a:ln>
        </p:spPr>
      </p:pic>
      <p:pic>
        <p:nvPicPr>
          <p:cNvPr id="530" name="Image" descr="Image"/>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628732" y="1041499"/>
            <a:ext cx="1589460" cy="1566914"/>
          </a:xfrm>
          <a:prstGeom prst="rect">
            <a:avLst/>
          </a:prstGeom>
          <a:ln w="12700">
            <a:miter lim="400000"/>
          </a:ln>
        </p:spPr>
      </p:pic>
      <p:pic>
        <p:nvPicPr>
          <p:cNvPr id="531" name="Image" descr="Image"/>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840288" y="2647877"/>
            <a:ext cx="1185618" cy="1183494"/>
          </a:xfrm>
          <a:prstGeom prst="rect">
            <a:avLst/>
          </a:prstGeom>
          <a:ln w="12700">
            <a:miter lim="400000"/>
          </a:ln>
        </p:spPr>
      </p:pic>
      <p:pic>
        <p:nvPicPr>
          <p:cNvPr id="532" name="Image" descr="Image"/>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649640" y="4713185"/>
            <a:ext cx="1566914" cy="1566914"/>
          </a:xfrm>
          <a:prstGeom prst="rect">
            <a:avLst/>
          </a:prstGeom>
          <a:ln w="12700">
            <a:miter lim="400000"/>
          </a:ln>
        </p:spPr>
      </p:pic>
      <p:pic>
        <p:nvPicPr>
          <p:cNvPr id="533" name="Image" descr="Image"/>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18052" y="3183347"/>
            <a:ext cx="1466788" cy="1257247"/>
          </a:xfrm>
          <a:prstGeom prst="rect">
            <a:avLst/>
          </a:prstGeom>
          <a:ln w="12700">
            <a:miter lim="400000"/>
          </a:ln>
        </p:spPr>
      </p:pic>
      <p:sp>
        <p:nvSpPr>
          <p:cNvPr id="534" name="Images from the Noun Project"/>
          <p:cNvSpPr txBox="1"/>
          <p:nvPr/>
        </p:nvSpPr>
        <p:spPr>
          <a:xfrm>
            <a:off x="2972072" y="6294922"/>
            <a:ext cx="3021276" cy="331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400" i="0" spc="24"/>
            </a:lvl1pPr>
          </a:lstStyle>
          <a:p>
            <a:r>
              <a:rPr sz="1687" i="1" dirty="0"/>
              <a:t>Images from the Noun Project</a:t>
            </a:r>
          </a:p>
        </p:txBody>
      </p:sp>
      <p:pic>
        <p:nvPicPr>
          <p:cNvPr id="535" name="Image" descr="Image"/>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3358457" y="778181"/>
            <a:ext cx="1805581" cy="1034659"/>
          </a:xfrm>
          <a:prstGeom prst="rect">
            <a:avLst/>
          </a:prstGeom>
          <a:ln w="12700">
            <a:miter lim="400000"/>
          </a:ln>
        </p:spPr>
      </p:pic>
      <p:sp>
        <p:nvSpPr>
          <p:cNvPr id="536" name="‘Completeness’"/>
          <p:cNvSpPr txBox="1"/>
          <p:nvPr/>
        </p:nvSpPr>
        <p:spPr>
          <a:xfrm>
            <a:off x="3371955" y="1735955"/>
            <a:ext cx="1649491"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dirty="0"/>
              <a:t>‘Completeness’</a:t>
            </a:r>
          </a:p>
        </p:txBody>
      </p:sp>
    </p:spTree>
    <p:extLst>
      <p:ext uri="{BB962C8B-B14F-4D97-AF65-F5344CB8AC3E}">
        <p14:creationId xmlns:p14="http://schemas.microsoft.com/office/powerpoint/2010/main" val="148540142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02157" y="719349"/>
            <a:ext cx="6788346" cy="5453034"/>
          </a:xfrm>
          <a:prstGeom prst="rect">
            <a:avLst/>
          </a:prstGeom>
          <a:ln w="12700">
            <a:miter lim="400000"/>
          </a:ln>
        </p:spPr>
      </p:pic>
      <p:sp>
        <p:nvSpPr>
          <p:cNvPr id="3" name="Tilman 2014, Annu. Rev. Ecol. Evol."/>
          <p:cNvSpPr txBox="1"/>
          <p:nvPr/>
        </p:nvSpPr>
        <p:spPr>
          <a:xfrm>
            <a:off x="4877601" y="6245366"/>
            <a:ext cx="3726982"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Tilman 2014, Annu. Rev. Ecol. Evol.</a:t>
            </a:r>
          </a:p>
        </p:txBody>
      </p:sp>
      <p:sp>
        <p:nvSpPr>
          <p:cNvPr id="4" name="TextBox 3"/>
          <p:cNvSpPr txBox="1"/>
          <p:nvPr/>
        </p:nvSpPr>
        <p:spPr>
          <a:xfrm>
            <a:off x="2002746" y="514705"/>
            <a:ext cx="4467890" cy="369332"/>
          </a:xfrm>
          <a:prstGeom prst="rect">
            <a:avLst/>
          </a:prstGeom>
          <a:noFill/>
        </p:spPr>
        <p:txBody>
          <a:bodyPr wrap="none" rtlCol="0">
            <a:spAutoFit/>
          </a:bodyPr>
          <a:lstStyle/>
          <a:p>
            <a:r>
              <a:rPr lang="en-US" b="1" u="sng" dirty="0" smtClean="0"/>
              <a:t>2010-2020s—BEF becomes a paradigm</a:t>
            </a:r>
            <a:endParaRPr lang="en-US" b="1" u="sng" dirty="0"/>
          </a:p>
        </p:txBody>
      </p:sp>
    </p:spTree>
    <p:extLst>
      <p:ext uri="{BB962C8B-B14F-4D97-AF65-F5344CB8AC3E}">
        <p14:creationId xmlns:p14="http://schemas.microsoft.com/office/powerpoint/2010/main" val="3313872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28" y="703929"/>
            <a:ext cx="2759791" cy="1819862"/>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31481" y="3077497"/>
            <a:ext cx="6485802" cy="3441290"/>
          </a:xfrm>
          <a:prstGeom prst="rect">
            <a:avLst/>
          </a:prstGeom>
        </p:spPr>
      </p:pic>
      <p:sp>
        <p:nvSpPr>
          <p:cNvPr id="12" name="TextBox 11"/>
          <p:cNvSpPr txBox="1"/>
          <p:nvPr/>
        </p:nvSpPr>
        <p:spPr>
          <a:xfrm>
            <a:off x="3962400" y="377068"/>
            <a:ext cx="3972232" cy="830997"/>
          </a:xfrm>
          <a:prstGeom prst="rect">
            <a:avLst/>
          </a:prstGeom>
          <a:noFill/>
        </p:spPr>
        <p:txBody>
          <a:bodyPr wrap="square" rtlCol="0">
            <a:spAutoFit/>
          </a:bodyPr>
          <a:lstStyle/>
          <a:p>
            <a:r>
              <a:rPr lang="en-US" sz="2400" b="1" dirty="0" smtClean="0"/>
              <a:t>Networks of BEF experiments</a:t>
            </a:r>
            <a:endParaRPr lang="en-US" sz="2400" b="1" dirty="0"/>
          </a:p>
        </p:txBody>
      </p:sp>
    </p:spTree>
    <p:extLst>
      <p:ext uri="{BB962C8B-B14F-4D97-AF65-F5344CB8AC3E}">
        <p14:creationId xmlns:p14="http://schemas.microsoft.com/office/powerpoint/2010/main" val="1279185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49531" y="1048738"/>
            <a:ext cx="6052017" cy="4338014"/>
          </a:xfrm>
          <a:prstGeom prst="rect">
            <a:avLst/>
          </a:prstGeom>
        </p:spPr>
      </p:pic>
      <p:sp>
        <p:nvSpPr>
          <p:cNvPr id="3" name="TextBox 2"/>
          <p:cNvSpPr txBox="1"/>
          <p:nvPr/>
        </p:nvSpPr>
        <p:spPr>
          <a:xfrm>
            <a:off x="6691117" y="6014612"/>
            <a:ext cx="2082621" cy="369332"/>
          </a:xfrm>
          <a:prstGeom prst="rect">
            <a:avLst/>
          </a:prstGeom>
          <a:noFill/>
        </p:spPr>
        <p:txBody>
          <a:bodyPr wrap="none" rtlCol="0">
            <a:spAutoFit/>
          </a:bodyPr>
          <a:lstStyle/>
          <a:p>
            <a:r>
              <a:rPr lang="en-US" dirty="0" smtClean="0"/>
              <a:t>Hooper et al. 2012</a:t>
            </a:r>
            <a:endParaRPr lang="en-US" dirty="0"/>
          </a:p>
        </p:txBody>
      </p:sp>
    </p:spTree>
    <p:extLst>
      <p:ext uri="{BB962C8B-B14F-4D97-AF65-F5344CB8AC3E}">
        <p14:creationId xmlns:p14="http://schemas.microsoft.com/office/powerpoint/2010/main" val="1560215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2442" y="381414"/>
            <a:ext cx="7936431" cy="2715748"/>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44442" y="3293806"/>
            <a:ext cx="3809675" cy="2324497"/>
          </a:xfrm>
          <a:prstGeom prst="rect">
            <a:avLst/>
          </a:prstGeom>
        </p:spPr>
      </p:pic>
      <p:sp>
        <p:nvSpPr>
          <p:cNvPr id="5" name="TextBox 4"/>
          <p:cNvSpPr txBox="1"/>
          <p:nvPr/>
        </p:nvSpPr>
        <p:spPr>
          <a:xfrm>
            <a:off x="5397909" y="6200553"/>
            <a:ext cx="3057832" cy="369332"/>
          </a:xfrm>
          <a:prstGeom prst="rect">
            <a:avLst/>
          </a:prstGeom>
          <a:noFill/>
        </p:spPr>
        <p:txBody>
          <a:bodyPr wrap="square" rtlCol="0">
            <a:spAutoFit/>
          </a:bodyPr>
          <a:lstStyle/>
          <a:p>
            <a:r>
              <a:rPr lang="en-US" dirty="0" smtClean="0"/>
              <a:t>Vellend et al. 2013, PNAS</a:t>
            </a:r>
            <a:endParaRPr lang="en-US" dirty="0"/>
          </a:p>
        </p:txBody>
      </p:sp>
      <p:sp>
        <p:nvSpPr>
          <p:cNvPr id="6" name="Rectangle 5"/>
          <p:cNvSpPr/>
          <p:nvPr/>
        </p:nvSpPr>
        <p:spPr>
          <a:xfrm>
            <a:off x="172442" y="3864027"/>
            <a:ext cx="4572000" cy="2031325"/>
          </a:xfrm>
          <a:prstGeom prst="rect">
            <a:avLst/>
          </a:prstGeom>
        </p:spPr>
        <p:txBody>
          <a:bodyPr>
            <a:spAutoFit/>
          </a:bodyPr>
          <a:lstStyle/>
          <a:p>
            <a:r>
              <a:rPr lang="en-US" b="1" i="1" dirty="0" smtClean="0"/>
              <a:t>“We </a:t>
            </a:r>
            <a:r>
              <a:rPr lang="en-US" b="1" i="1" dirty="0"/>
              <a:t>find no general tendency for local-scale plant species diversity to decline over the last century, calling into question the widespread use of ecosystem function experiments to argue for the importance of biodiversity conservation in nature</a:t>
            </a:r>
            <a:r>
              <a:rPr lang="en-US" b="1" i="1" dirty="0" smtClean="0"/>
              <a:t>.”</a:t>
            </a:r>
            <a:endParaRPr lang="en-US" b="1" i="1" dirty="0"/>
          </a:p>
        </p:txBody>
      </p:sp>
    </p:spTree>
    <p:extLst>
      <p:ext uri="{BB962C8B-B14F-4D97-AF65-F5344CB8AC3E}">
        <p14:creationId xmlns:p14="http://schemas.microsoft.com/office/powerpoint/2010/main" val="1387145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mmary of the form of diversity – function relationships. Most... |  Download Scientific Diagram"/>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0" y="3749965"/>
            <a:ext cx="8645582" cy="32696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8730" y="0"/>
            <a:ext cx="2376544" cy="3469757"/>
          </a:xfrm>
          <a:prstGeom prst="rect">
            <a:avLst/>
          </a:prstGeom>
        </p:spPr>
      </p:pic>
    </p:spTree>
    <p:extLst>
      <p:ext uri="{BB962C8B-B14F-4D97-AF65-F5344CB8AC3E}">
        <p14:creationId xmlns:p14="http://schemas.microsoft.com/office/powerpoint/2010/main" val="3955472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250453"/>
            <a:ext cx="4520029" cy="2423057"/>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053782" y="3084170"/>
            <a:ext cx="3313470" cy="3533741"/>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543664" y="3084170"/>
            <a:ext cx="3426543" cy="3773830"/>
          </a:xfrm>
          <a:prstGeom prst="rect">
            <a:avLst/>
          </a:prstGeom>
        </p:spPr>
      </p:pic>
      <p:sp>
        <p:nvSpPr>
          <p:cNvPr id="5" name="TextBox 4"/>
          <p:cNvSpPr txBox="1"/>
          <p:nvPr/>
        </p:nvSpPr>
        <p:spPr>
          <a:xfrm>
            <a:off x="6105832" y="1602658"/>
            <a:ext cx="1640193" cy="523220"/>
          </a:xfrm>
          <a:prstGeom prst="rect">
            <a:avLst/>
          </a:prstGeom>
          <a:noFill/>
        </p:spPr>
        <p:txBody>
          <a:bodyPr wrap="none" rtlCol="0">
            <a:spAutoFit/>
          </a:bodyPr>
          <a:lstStyle/>
          <a:p>
            <a:r>
              <a:rPr lang="en-US" sz="2800" b="1" dirty="0" smtClean="0"/>
              <a:t>Sort of...</a:t>
            </a:r>
            <a:endParaRPr lang="en-US" sz="2800" b="1" dirty="0"/>
          </a:p>
        </p:txBody>
      </p:sp>
    </p:spTree>
    <p:extLst>
      <p:ext uri="{BB962C8B-B14F-4D97-AF65-F5344CB8AC3E}">
        <p14:creationId xmlns:p14="http://schemas.microsoft.com/office/powerpoint/2010/main" val="1578305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523" y="2851311"/>
            <a:ext cx="4291386" cy="2213810"/>
          </a:xfrm>
          <a:prstGeom prst="rect">
            <a:avLst/>
          </a:prstGeom>
        </p:spPr>
      </p:pic>
      <p:sp>
        <p:nvSpPr>
          <p:cNvPr id="3" name="TextBox 2"/>
          <p:cNvSpPr txBox="1"/>
          <p:nvPr/>
        </p:nvSpPr>
        <p:spPr>
          <a:xfrm>
            <a:off x="1494503" y="353961"/>
            <a:ext cx="5429692" cy="461665"/>
          </a:xfrm>
          <a:prstGeom prst="rect">
            <a:avLst/>
          </a:prstGeom>
          <a:noFill/>
        </p:spPr>
        <p:txBody>
          <a:bodyPr wrap="none" rtlCol="0">
            <a:spAutoFit/>
          </a:bodyPr>
          <a:lstStyle/>
          <a:p>
            <a:r>
              <a:rPr lang="en-US" sz="2400" b="1" dirty="0" smtClean="0"/>
              <a:t>Which is cause and which is effect?</a:t>
            </a:r>
            <a:endParaRPr lang="en-US" sz="2400" b="1" dirty="0"/>
          </a:p>
        </p:txBody>
      </p:sp>
      <p:sp>
        <p:nvSpPr>
          <p:cNvPr id="4" name="TextBox 3"/>
          <p:cNvSpPr txBox="1"/>
          <p:nvPr/>
        </p:nvSpPr>
        <p:spPr>
          <a:xfrm>
            <a:off x="1179871" y="5692877"/>
            <a:ext cx="5583580" cy="369332"/>
          </a:xfrm>
          <a:prstGeom prst="rect">
            <a:avLst/>
          </a:prstGeom>
          <a:noFill/>
        </p:spPr>
        <p:txBody>
          <a:bodyPr wrap="none" rtlCol="0">
            <a:spAutoFit/>
          </a:bodyPr>
          <a:lstStyle/>
          <a:p>
            <a:r>
              <a:rPr lang="en-US" b="1" dirty="0" smtClean="0"/>
              <a:t>Species richness is not an ‘independent variable’</a:t>
            </a:r>
            <a:endParaRPr lang="en-US" b="1" dirty="0"/>
          </a:p>
        </p:txBody>
      </p:sp>
      <p:sp>
        <p:nvSpPr>
          <p:cNvPr id="5" name="TextBox 4"/>
          <p:cNvSpPr txBox="1"/>
          <p:nvPr/>
        </p:nvSpPr>
        <p:spPr>
          <a:xfrm>
            <a:off x="5087795" y="6243484"/>
            <a:ext cx="3672800" cy="369332"/>
          </a:xfrm>
          <a:prstGeom prst="rect">
            <a:avLst/>
          </a:prstGeom>
          <a:noFill/>
        </p:spPr>
        <p:txBody>
          <a:bodyPr wrap="none" rtlCol="0">
            <a:spAutoFit/>
          </a:bodyPr>
          <a:lstStyle/>
          <a:p>
            <a:r>
              <a:rPr lang="en-US" dirty="0" smtClean="0"/>
              <a:t>Grace et al. 2007, Ecology Letters</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0375" y="1054862"/>
            <a:ext cx="3246974" cy="2071796"/>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0375" y="3348305"/>
            <a:ext cx="3246974" cy="2163297"/>
          </a:xfrm>
          <a:prstGeom prst="rect">
            <a:avLst/>
          </a:prstGeom>
        </p:spPr>
      </p:pic>
    </p:spTree>
    <p:extLst>
      <p:ext uri="{BB962C8B-B14F-4D97-AF65-F5344CB8AC3E}">
        <p14:creationId xmlns:p14="http://schemas.microsoft.com/office/powerpoint/2010/main" val="26472529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915" y="4844434"/>
            <a:ext cx="5656085" cy="2013566"/>
          </a:xfrm>
          <a:prstGeom prst="rect">
            <a:avLst/>
          </a:prstGeom>
        </p:spPr>
      </p:pic>
      <p:sp>
        <p:nvSpPr>
          <p:cNvPr id="4" name="TextBox 3"/>
          <p:cNvSpPr txBox="1"/>
          <p:nvPr/>
        </p:nvSpPr>
        <p:spPr>
          <a:xfrm>
            <a:off x="4859102" y="248536"/>
            <a:ext cx="3441968" cy="369332"/>
          </a:xfrm>
          <a:prstGeom prst="rect">
            <a:avLst/>
          </a:prstGeom>
          <a:noFill/>
        </p:spPr>
        <p:txBody>
          <a:bodyPr wrap="none" rtlCol="0">
            <a:spAutoFit/>
          </a:bodyPr>
          <a:lstStyle/>
          <a:p>
            <a:r>
              <a:rPr lang="en-US" b="1" dirty="0" smtClean="0"/>
              <a:t>Restoration as an Experiment</a:t>
            </a:r>
            <a:endParaRPr lang="en-US" b="1" dirty="0"/>
          </a:p>
        </p:txBody>
      </p:sp>
      <p:pic>
        <p:nvPicPr>
          <p:cNvPr id="6" name="Suding_2004.png" descr="Suding_2004.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0508" y="233503"/>
            <a:ext cx="4592273" cy="3826895"/>
          </a:xfrm>
          <a:prstGeom prst="rect">
            <a:avLst/>
          </a:prstGeom>
          <a:ln w="12700">
            <a:miter lim="400000"/>
          </a:ln>
        </p:spPr>
      </p:pic>
      <p:sp>
        <p:nvSpPr>
          <p:cNvPr id="8" name="Suding et al. 2004, TREE"/>
          <p:cNvSpPr txBox="1"/>
          <p:nvPr/>
        </p:nvSpPr>
        <p:spPr>
          <a:xfrm>
            <a:off x="706997" y="3968132"/>
            <a:ext cx="383846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err="1"/>
              <a:t>Suding</a:t>
            </a:r>
            <a:r>
              <a:rPr dirty="0"/>
              <a:t> et al. 2004, TREE</a:t>
            </a:r>
          </a:p>
        </p:txBody>
      </p:sp>
    </p:spTree>
    <p:extLst>
      <p:ext uri="{BB962C8B-B14F-4D97-AF65-F5344CB8AC3E}">
        <p14:creationId xmlns:p14="http://schemas.microsoft.com/office/powerpoint/2010/main" val="3955590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emperton_2019.png" descr="Temperton_2019.png"/>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70489" y="0"/>
            <a:ext cx="5553057" cy="4505525"/>
          </a:xfrm>
          <a:prstGeom prst="rect">
            <a:avLst/>
          </a:prstGeom>
          <a:ln w="12700">
            <a:miter lim="400000"/>
          </a:ln>
        </p:spPr>
      </p:pic>
      <p:sp>
        <p:nvSpPr>
          <p:cNvPr id="3" name="Temperton et al. 2019"/>
          <p:cNvSpPr txBox="1"/>
          <p:nvPr/>
        </p:nvSpPr>
        <p:spPr>
          <a:xfrm>
            <a:off x="417040" y="4431541"/>
            <a:ext cx="2674531"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dirty="0"/>
              <a:t>Temperton et al. 2019</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89289" y="776786"/>
            <a:ext cx="2088786" cy="137241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18000" y="2352978"/>
            <a:ext cx="2360075" cy="65032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772282" y="4211364"/>
            <a:ext cx="6296982" cy="2577630"/>
          </a:xfrm>
          <a:prstGeom prst="rect">
            <a:avLst/>
          </a:prstGeom>
        </p:spPr>
      </p:pic>
      <p:sp>
        <p:nvSpPr>
          <p:cNvPr id="7" name="Rectangle 6"/>
          <p:cNvSpPr/>
          <p:nvPr/>
        </p:nvSpPr>
        <p:spPr>
          <a:xfrm>
            <a:off x="5222757" y="257588"/>
            <a:ext cx="2533066" cy="261610"/>
          </a:xfrm>
          <a:prstGeom prst="rect">
            <a:avLst/>
          </a:prstGeom>
        </p:spPr>
        <p:txBody>
          <a:bodyPr wrap="none">
            <a:spAutoFit/>
          </a:bodyPr>
          <a:lstStyle/>
          <a:p>
            <a:r>
              <a:rPr lang="en-US"/>
              <a:t>https://www.globalrestoreproject.com/</a:t>
            </a:r>
          </a:p>
        </p:txBody>
      </p:sp>
    </p:spTree>
    <p:extLst>
      <p:ext uri="{BB962C8B-B14F-4D97-AF65-F5344CB8AC3E}">
        <p14:creationId xmlns:p14="http://schemas.microsoft.com/office/powerpoint/2010/main" val="334736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Rectangle"/>
          <p:cNvSpPr/>
          <p:nvPr/>
        </p:nvSpPr>
        <p:spPr>
          <a:xfrm>
            <a:off x="177735" y="178632"/>
            <a:ext cx="8685060" cy="6500737"/>
          </a:xfrm>
          <a:prstGeom prst="rect">
            <a:avLst/>
          </a:prstGeom>
          <a:solidFill>
            <a:srgbClr val="FFFFFF"/>
          </a:solidFill>
          <a:ln w="12700">
            <a:miter lim="400000"/>
          </a:ln>
        </p:spPr>
        <p:txBody>
          <a:bodyPr lIns="35719" tIns="35719" rIns="35719" bIns="35719" anchor="ctr"/>
          <a:lstStyle/>
          <a:p>
            <a:pPr algn="ctr">
              <a:spcBef>
                <a:spcPts val="0"/>
              </a:spcBef>
              <a:defRPr sz="2400" i="0" spc="0">
                <a:solidFill>
                  <a:srgbClr val="FFFFFF"/>
                </a:solidFill>
                <a:latin typeface="DIN Alternate Bold"/>
                <a:ea typeface="DIN Alternate Bold"/>
                <a:cs typeface="DIN Alternate Bold"/>
                <a:sym typeface="DIN Alternate Bold"/>
              </a:defRPr>
            </a:pPr>
            <a:endParaRPr sz="1687"/>
          </a:p>
        </p:txBody>
      </p:sp>
      <p:sp>
        <p:nvSpPr>
          <p:cNvPr id="593" name="Biodiversity and Functioning Can recover  after disturbance together"/>
          <p:cNvSpPr txBox="1">
            <a:spLocks noGrp="1"/>
          </p:cNvSpPr>
          <p:nvPr>
            <p:ph type="title"/>
          </p:nvPr>
        </p:nvSpPr>
        <p:spPr>
          <a:xfrm>
            <a:off x="401836" y="274638"/>
            <a:ext cx="8229600" cy="1143000"/>
          </a:xfrm>
          <a:prstGeom prst="rect">
            <a:avLst/>
          </a:prstGeom>
        </p:spPr>
        <p:txBody>
          <a:bodyPr>
            <a:normAutofit fontScale="90000"/>
          </a:bodyPr>
          <a:lstStyle>
            <a:lvl1pPr defTabSz="420624">
              <a:spcBef>
                <a:spcPts val="1600"/>
              </a:spcBef>
              <a:defRPr sz="3744"/>
            </a:lvl1pPr>
          </a:lstStyle>
          <a:p>
            <a:r>
              <a:rPr dirty="0"/>
              <a:t>Biodiversity and Functioning Can recover  after disturbance together</a:t>
            </a:r>
          </a:p>
        </p:txBody>
      </p:sp>
      <p:pic>
        <p:nvPicPr>
          <p:cNvPr id="594" name="Image" descr="Image"/>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01836" y="3533781"/>
            <a:ext cx="6626300" cy="2885832"/>
          </a:xfrm>
          <a:prstGeom prst="rect">
            <a:avLst/>
          </a:prstGeom>
          <a:ln w="12700">
            <a:miter lim="400000"/>
          </a:ln>
        </p:spPr>
      </p:pic>
      <p:sp>
        <p:nvSpPr>
          <p:cNvPr id="595" name="Isbell et al. 2019 NEE"/>
          <p:cNvSpPr txBox="1"/>
          <p:nvPr/>
        </p:nvSpPr>
        <p:spPr>
          <a:xfrm>
            <a:off x="6572103" y="6409887"/>
            <a:ext cx="2290692"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dirty="0"/>
              <a:t>Isbell et al. 2019 NEE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71361" y="1603744"/>
            <a:ext cx="2573383" cy="1930037"/>
          </a:xfrm>
          <a:prstGeom prst="rect">
            <a:avLst/>
          </a:prstGeom>
        </p:spPr>
      </p:pic>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01836" y="1483717"/>
            <a:ext cx="2990850" cy="1738176"/>
          </a:xfrm>
          <a:prstGeom prst="rect">
            <a:avLst/>
          </a:prstGeom>
        </p:spPr>
      </p:pic>
    </p:spTree>
    <p:extLst>
      <p:ext uri="{BB962C8B-B14F-4D97-AF65-F5344CB8AC3E}">
        <p14:creationId xmlns:p14="http://schemas.microsoft.com/office/powerpoint/2010/main" val="156653544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Or Responses can be decoupled"/>
          <p:cNvSpPr txBox="1">
            <a:spLocks noGrp="1"/>
          </p:cNvSpPr>
          <p:nvPr>
            <p:ph type="title"/>
          </p:nvPr>
        </p:nvSpPr>
        <p:spPr>
          <a:xfrm>
            <a:off x="710980" y="118445"/>
            <a:ext cx="8340328" cy="508993"/>
          </a:xfrm>
          <a:prstGeom prst="rect">
            <a:avLst/>
          </a:prstGeom>
        </p:spPr>
        <p:txBody>
          <a:bodyPr>
            <a:normAutofit fontScale="90000"/>
          </a:bodyPr>
          <a:lstStyle>
            <a:lvl1pPr defTabSz="543305">
              <a:spcBef>
                <a:spcPts val="2100"/>
              </a:spcBef>
              <a:defRPr sz="4836"/>
            </a:lvl1pPr>
          </a:lstStyle>
          <a:p>
            <a:r>
              <a:rPr dirty="0"/>
              <a:t>Or Responses can be decoupled</a:t>
            </a:r>
          </a:p>
        </p:txBody>
      </p:sp>
      <p:pic>
        <p:nvPicPr>
          <p:cNvPr id="603" name="Image" descr="Image"/>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9972" y="5929817"/>
            <a:ext cx="4761172" cy="613331"/>
          </a:xfrm>
          <a:prstGeom prst="rect">
            <a:avLst/>
          </a:prstGeom>
          <a:ln w="12700">
            <a:miter lim="400000"/>
          </a:ln>
        </p:spPr>
      </p:pic>
      <p:sp>
        <p:nvSpPr>
          <p:cNvPr id="606" name="Ladouceur et al. 2020, Ecology Letters"/>
          <p:cNvSpPr txBox="1"/>
          <p:nvPr/>
        </p:nvSpPr>
        <p:spPr>
          <a:xfrm>
            <a:off x="4822587" y="6305789"/>
            <a:ext cx="4021935"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Ladouceur et al. 2020, Ecology Letters</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10186" y="871353"/>
            <a:ext cx="2432671" cy="3766753"/>
          </a:xfrm>
          <a:prstGeom prst="rect">
            <a:avLst/>
          </a:prstGeom>
        </p:spPr>
      </p:pic>
      <p:pic>
        <p:nvPicPr>
          <p:cNvPr id="13" name="Image" descr="Image"/>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451638" y="1815094"/>
            <a:ext cx="3551682" cy="4039876"/>
          </a:xfrm>
          <a:prstGeom prst="rect">
            <a:avLst/>
          </a:prstGeom>
          <a:ln w="12700">
            <a:miter lim="400000"/>
          </a:ln>
        </p:spPr>
      </p:pic>
      <p:pic>
        <p:nvPicPr>
          <p:cNvPr id="14" name="Image" descr="Image"/>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8018" y="1728095"/>
            <a:ext cx="3475795" cy="4045438"/>
          </a:xfrm>
          <a:prstGeom prst="rect">
            <a:avLst/>
          </a:prstGeom>
          <a:ln w="12700">
            <a:miter lim="400000"/>
          </a:ln>
        </p:spPr>
      </p:pic>
      <p:pic>
        <p:nvPicPr>
          <p:cNvPr id="15" name="Image" descr="Image"/>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737919" y="1850053"/>
            <a:ext cx="1095635" cy="320804"/>
          </a:xfrm>
          <a:prstGeom prst="rect">
            <a:avLst/>
          </a:prstGeom>
          <a:ln w="12700">
            <a:miter lim="400000"/>
          </a:ln>
        </p:spPr>
      </p:pic>
      <p:pic>
        <p:nvPicPr>
          <p:cNvPr id="16" name="Image" descr="Image"/>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311142" y="1850052"/>
            <a:ext cx="1424476" cy="243915"/>
          </a:xfrm>
          <a:prstGeom prst="rect">
            <a:avLst/>
          </a:prstGeom>
          <a:ln w="12700">
            <a:miter lim="400000"/>
          </a:ln>
        </p:spPr>
      </p:pic>
    </p:spTree>
    <p:extLst>
      <p:ext uri="{BB962C8B-B14F-4D97-AF65-F5344CB8AC3E}">
        <p14:creationId xmlns:p14="http://schemas.microsoft.com/office/powerpoint/2010/main" val="410642644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903" y="1396526"/>
            <a:ext cx="7364475" cy="4548646"/>
          </a:xfrm>
          <a:prstGeom prst="rect">
            <a:avLst/>
          </a:prstGeom>
          <a:ln w="12700">
            <a:miter lim="400000"/>
          </a:ln>
        </p:spPr>
      </p:pic>
      <p:sp>
        <p:nvSpPr>
          <p:cNvPr id="5" name="Gonzalez et al. 2021 Ecology Letters"/>
          <p:cNvSpPr txBox="1"/>
          <p:nvPr/>
        </p:nvSpPr>
        <p:spPr>
          <a:xfrm>
            <a:off x="7022968" y="8852795"/>
            <a:ext cx="5365874"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Gonzalez et al. 2021 Ecology Letters</a:t>
            </a:r>
          </a:p>
        </p:txBody>
      </p:sp>
      <p:sp>
        <p:nvSpPr>
          <p:cNvPr id="6" name="Gonzalez et al. 2021 Ecology Letters"/>
          <p:cNvSpPr txBox="1"/>
          <p:nvPr/>
        </p:nvSpPr>
        <p:spPr>
          <a:xfrm>
            <a:off x="3799476" y="6238031"/>
            <a:ext cx="4418902"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lc="http://schemas.openxmlformats.org/drawingml/2006/lockedCanvas" val="1"/>
            </a:ext>
          </a:extLst>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1pPr>
            <a:lvl2pPr marL="0" marR="0" indent="3429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2pPr>
            <a:lvl3pPr marL="0" marR="0" indent="6858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3pPr>
            <a:lvl4pPr marL="0" marR="0" indent="10287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4pPr>
            <a:lvl5pPr marL="0" marR="0" indent="13716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5pPr>
            <a:lvl6pPr marL="0" marR="0" indent="17145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6pPr>
            <a:lvl7pPr marL="0" marR="0" indent="20574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7pPr>
            <a:lvl8pPr marL="0" marR="0" indent="24003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8pPr>
            <a:lvl9pPr marL="0" marR="0" indent="27432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Roman"/>
                <a:ea typeface="Iowan Old Style Roman"/>
                <a:cs typeface="Iowan Old Style Roman"/>
                <a:sym typeface="Iowan Old Style Roman"/>
              </a:defRPr>
            </a:lvl9pPr>
          </a:lstStyle>
          <a:p>
            <a:r>
              <a:rPr sz="2000"/>
              <a:t>Gonzalez et al. 2021 Ecology Letters</a:t>
            </a:r>
          </a:p>
        </p:txBody>
      </p:sp>
      <p:sp>
        <p:nvSpPr>
          <p:cNvPr id="7" name="TextBox 6"/>
          <p:cNvSpPr txBox="1"/>
          <p:nvPr/>
        </p:nvSpPr>
        <p:spPr>
          <a:xfrm>
            <a:off x="688258" y="173273"/>
            <a:ext cx="4682692" cy="523220"/>
          </a:xfrm>
          <a:prstGeom prst="rect">
            <a:avLst/>
          </a:prstGeom>
          <a:noFill/>
        </p:spPr>
        <p:txBody>
          <a:bodyPr wrap="none" rtlCol="0">
            <a:spAutoFit/>
          </a:bodyPr>
          <a:lstStyle/>
          <a:p>
            <a:r>
              <a:rPr lang="en-US" sz="2800" b="1" dirty="0" smtClean="0"/>
              <a:t>As always….scale matters</a:t>
            </a:r>
            <a:endParaRPr lang="en-US" sz="2800" b="1" dirty="0"/>
          </a:p>
        </p:txBody>
      </p:sp>
    </p:spTree>
    <p:extLst>
      <p:ext uri="{BB962C8B-B14F-4D97-AF65-F5344CB8AC3E}">
        <p14:creationId xmlns:p14="http://schemas.microsoft.com/office/powerpoint/2010/main" val="1273957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89734" y="1596713"/>
            <a:ext cx="4689986" cy="4667671"/>
          </a:xfrm>
          <a:prstGeom prst="rect">
            <a:avLst/>
          </a:prstGeom>
        </p:spPr>
      </p:pic>
      <p:sp>
        <p:nvSpPr>
          <p:cNvPr id="3" name="TextBox 2"/>
          <p:cNvSpPr txBox="1"/>
          <p:nvPr/>
        </p:nvSpPr>
        <p:spPr>
          <a:xfrm>
            <a:off x="4109776" y="6442502"/>
            <a:ext cx="5201892" cy="338554"/>
          </a:xfrm>
          <a:prstGeom prst="rect">
            <a:avLst/>
          </a:prstGeom>
          <a:noFill/>
        </p:spPr>
        <p:txBody>
          <a:bodyPr wrap="square" rtlCol="0">
            <a:spAutoFit/>
          </a:bodyPr>
          <a:lstStyle/>
          <a:p>
            <a:r>
              <a:rPr lang="en-US" sz="1600" b="1" dirty="0" smtClean="0"/>
              <a:t>Craven et al. 2020, Global Ecology Biogeography</a:t>
            </a:r>
            <a:endParaRPr lang="en-US" sz="1600" b="1" dirty="0"/>
          </a:p>
        </p:txBody>
      </p:sp>
      <p:sp>
        <p:nvSpPr>
          <p:cNvPr id="4" name="TextBox 3"/>
          <p:cNvSpPr txBox="1"/>
          <p:nvPr/>
        </p:nvSpPr>
        <p:spPr>
          <a:xfrm>
            <a:off x="688258" y="173273"/>
            <a:ext cx="4682692" cy="523220"/>
          </a:xfrm>
          <a:prstGeom prst="rect">
            <a:avLst/>
          </a:prstGeom>
          <a:noFill/>
        </p:spPr>
        <p:txBody>
          <a:bodyPr wrap="none" rtlCol="0">
            <a:spAutoFit/>
          </a:bodyPr>
          <a:lstStyle/>
          <a:p>
            <a:r>
              <a:rPr lang="en-US" sz="2800" b="1" dirty="0" smtClean="0"/>
              <a:t>As always….scale matters</a:t>
            </a:r>
            <a:endParaRPr lang="en-US" sz="2800" b="1" dirty="0"/>
          </a:p>
        </p:txBody>
      </p:sp>
    </p:spTree>
    <p:extLst>
      <p:ext uri="{BB962C8B-B14F-4D97-AF65-F5344CB8AC3E}">
        <p14:creationId xmlns:p14="http://schemas.microsoft.com/office/powerpoint/2010/main" val="16086019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4258" y="238562"/>
            <a:ext cx="3196045" cy="369332"/>
          </a:xfrm>
          <a:prstGeom prst="rect">
            <a:avLst/>
          </a:prstGeom>
          <a:noFill/>
        </p:spPr>
        <p:txBody>
          <a:bodyPr wrap="square" rtlCol="0">
            <a:spAutoFit/>
          </a:bodyPr>
          <a:lstStyle/>
          <a:p>
            <a:r>
              <a:rPr lang="en-US" dirty="0" err="1" smtClean="0"/>
              <a:t>Metacommunities</a:t>
            </a:r>
            <a:r>
              <a:rPr lang="en-US" dirty="0" smtClean="0"/>
              <a:t> and BEF</a:t>
            </a:r>
            <a:endParaRPr lang="en-US"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686201" y="4164479"/>
            <a:ext cx="4792098" cy="203707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54538" y="1040493"/>
            <a:ext cx="6323468" cy="2371300"/>
          </a:xfrm>
          <a:prstGeom prst="rect">
            <a:avLst/>
          </a:prstGeom>
        </p:spPr>
      </p:pic>
      <p:sp>
        <p:nvSpPr>
          <p:cNvPr id="5" name="TextBox 4"/>
          <p:cNvSpPr txBox="1"/>
          <p:nvPr/>
        </p:nvSpPr>
        <p:spPr>
          <a:xfrm>
            <a:off x="489959" y="3027246"/>
            <a:ext cx="2124299" cy="1815882"/>
          </a:xfrm>
          <a:prstGeom prst="rect">
            <a:avLst/>
          </a:prstGeom>
          <a:noFill/>
        </p:spPr>
        <p:txBody>
          <a:bodyPr wrap="none" rtlCol="0">
            <a:spAutoFit/>
          </a:bodyPr>
          <a:lstStyle/>
          <a:p>
            <a:r>
              <a:rPr lang="en-US" sz="2800" b="1" dirty="0" smtClean="0"/>
              <a:t>C</a:t>
            </a:r>
            <a:r>
              <a:rPr lang="en-US" dirty="0" smtClean="0"/>
              <a:t>ommunity</a:t>
            </a:r>
          </a:p>
          <a:p>
            <a:r>
              <a:rPr lang="en-US" sz="2800" b="1" dirty="0" smtClean="0"/>
              <a:t>A</a:t>
            </a:r>
            <a:r>
              <a:rPr lang="en-US" dirty="0" smtClean="0"/>
              <a:t>ssembly and the</a:t>
            </a:r>
          </a:p>
          <a:p>
            <a:r>
              <a:rPr lang="en-US" sz="2800" b="1" dirty="0" smtClean="0"/>
              <a:t>F</a:t>
            </a:r>
            <a:r>
              <a:rPr lang="en-US" dirty="0" smtClean="0"/>
              <a:t>unctioning of </a:t>
            </a:r>
          </a:p>
          <a:p>
            <a:r>
              <a:rPr lang="en-US" sz="2800" b="1" dirty="0" smtClean="0"/>
              <a:t>E</a:t>
            </a:r>
            <a:r>
              <a:rPr lang="en-US" dirty="0" smtClean="0"/>
              <a:t>cosystems</a:t>
            </a:r>
            <a:endParaRPr lang="en-US" dirty="0"/>
          </a:p>
        </p:txBody>
      </p:sp>
    </p:spTree>
    <p:extLst>
      <p:ext uri="{BB962C8B-B14F-4D97-AF65-F5344CB8AC3E}">
        <p14:creationId xmlns:p14="http://schemas.microsoft.com/office/powerpoint/2010/main" val="16263205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6664" y="235453"/>
            <a:ext cx="4375840" cy="3884263"/>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19270" y="3974270"/>
            <a:ext cx="4357969" cy="2883730"/>
          </a:xfrm>
          <a:prstGeom prst="rect">
            <a:avLst/>
          </a:prstGeom>
        </p:spPr>
      </p:pic>
    </p:spTree>
    <p:extLst>
      <p:ext uri="{BB962C8B-B14F-4D97-AF65-F5344CB8AC3E}">
        <p14:creationId xmlns:p14="http://schemas.microsoft.com/office/powerpoint/2010/main" val="37273555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65071" y="3036259"/>
            <a:ext cx="2518886" cy="2910898"/>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98079" y="2830273"/>
            <a:ext cx="1948873" cy="3116884"/>
          </a:xfrm>
          <a:prstGeom prst="rect">
            <a:avLst/>
          </a:prstGeom>
        </p:spPr>
      </p:pic>
      <p:sp>
        <p:nvSpPr>
          <p:cNvPr id="4" name="Rectangle 3"/>
          <p:cNvSpPr/>
          <p:nvPr/>
        </p:nvSpPr>
        <p:spPr>
          <a:xfrm>
            <a:off x="563416" y="880009"/>
            <a:ext cx="7208982" cy="1477328"/>
          </a:xfrm>
          <a:prstGeom prst="rect">
            <a:avLst/>
          </a:prstGeom>
        </p:spPr>
        <p:txBody>
          <a:bodyPr wrap="square">
            <a:spAutoFit/>
          </a:bodyPr>
          <a:lstStyle/>
          <a:p>
            <a:r>
              <a:rPr lang="en-US" dirty="0"/>
              <a:t>“simple communities were more easily upset than that of richer ones; that is, more subject to destructive oscillations in populations, and more vulnerable to invasions</a:t>
            </a:r>
            <a:r>
              <a:rPr lang="en-US" dirty="0" smtClean="0"/>
              <a:t>” </a:t>
            </a:r>
          </a:p>
          <a:p>
            <a:endParaRPr lang="en-US" dirty="0"/>
          </a:p>
          <a:p>
            <a:r>
              <a:rPr lang="en-US" dirty="0" smtClean="0"/>
              <a:t>												C. Elton 1958</a:t>
            </a:r>
            <a:endParaRPr lang="en-US" dirty="0"/>
          </a:p>
        </p:txBody>
      </p:sp>
      <p:sp>
        <p:nvSpPr>
          <p:cNvPr id="5" name="TextBox 4"/>
          <p:cNvSpPr txBox="1"/>
          <p:nvPr/>
        </p:nvSpPr>
        <p:spPr>
          <a:xfrm>
            <a:off x="1634836" y="369455"/>
            <a:ext cx="4224233" cy="369332"/>
          </a:xfrm>
          <a:prstGeom prst="rect">
            <a:avLst/>
          </a:prstGeom>
          <a:noFill/>
        </p:spPr>
        <p:txBody>
          <a:bodyPr wrap="none" rtlCol="0">
            <a:spAutoFit/>
          </a:bodyPr>
          <a:lstStyle/>
          <a:p>
            <a:r>
              <a:rPr lang="en-US" b="1" dirty="0" smtClean="0"/>
              <a:t>Biodiversity and Ecosystem Stability</a:t>
            </a:r>
            <a:endParaRPr lang="en-US" b="1" dirty="0"/>
          </a:p>
        </p:txBody>
      </p:sp>
      <p:sp>
        <p:nvSpPr>
          <p:cNvPr id="6" name="TextBox 5"/>
          <p:cNvSpPr txBox="1"/>
          <p:nvPr/>
        </p:nvSpPr>
        <p:spPr>
          <a:xfrm>
            <a:off x="6705600" y="6308559"/>
            <a:ext cx="1826141" cy="369332"/>
          </a:xfrm>
          <a:prstGeom prst="rect">
            <a:avLst/>
          </a:prstGeom>
          <a:noFill/>
        </p:spPr>
        <p:txBody>
          <a:bodyPr wrap="none" rtlCol="0">
            <a:spAutoFit/>
          </a:bodyPr>
          <a:lstStyle/>
          <a:p>
            <a:r>
              <a:rPr lang="en-US" dirty="0" smtClean="0"/>
              <a:t>MacArthur 1955</a:t>
            </a:r>
            <a:endParaRPr lang="en-US" dirty="0"/>
          </a:p>
        </p:txBody>
      </p:sp>
    </p:spTree>
    <p:extLst>
      <p:ext uri="{BB962C8B-B14F-4D97-AF65-F5344CB8AC3E}">
        <p14:creationId xmlns:p14="http://schemas.microsoft.com/office/powerpoint/2010/main" val="20636273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67149" y="5115463"/>
            <a:ext cx="5118336" cy="1367044"/>
          </a:xfrm>
          <a:prstGeom prst="rect">
            <a:avLst/>
          </a:prstGeom>
        </p:spPr>
      </p:pic>
      <p:sp>
        <p:nvSpPr>
          <p:cNvPr id="4" name="TextBox 3"/>
          <p:cNvSpPr txBox="1"/>
          <p:nvPr/>
        </p:nvSpPr>
        <p:spPr>
          <a:xfrm>
            <a:off x="5851879" y="6027174"/>
            <a:ext cx="2787943" cy="369332"/>
          </a:xfrm>
          <a:prstGeom prst="rect">
            <a:avLst/>
          </a:prstGeom>
          <a:noFill/>
        </p:spPr>
        <p:txBody>
          <a:bodyPr wrap="none" rtlCol="0">
            <a:spAutoFit/>
          </a:bodyPr>
          <a:lstStyle/>
          <a:p>
            <a:r>
              <a:rPr lang="en-US" dirty="0" smtClean="0"/>
              <a:t>Bannar-Martin et al. 2018</a:t>
            </a: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7459" y="298628"/>
            <a:ext cx="5710490" cy="4344588"/>
          </a:xfrm>
          <a:prstGeom prst="rect">
            <a:avLst/>
          </a:prstGeom>
        </p:spPr>
      </p:pic>
    </p:spTree>
    <p:extLst>
      <p:ext uri="{BB962C8B-B14F-4D97-AF65-F5344CB8AC3E}">
        <p14:creationId xmlns:p14="http://schemas.microsoft.com/office/powerpoint/2010/main" val="2562160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y tracking species Identities we can quantify gains and losses"/>
          <p:cNvSpPr txBox="1">
            <a:spLocks/>
          </p:cNvSpPr>
          <p:nvPr/>
        </p:nvSpPr>
        <p:spPr>
          <a:xfrm>
            <a:off x="-1176914" y="216613"/>
            <a:ext cx="11861800" cy="723901"/>
          </a:xfrm>
          <a:prstGeom prst="rect">
            <a:avLst/>
          </a:prstGeom>
        </p:spPr>
        <p:txBody>
          <a:bodyPr>
            <a:normAutofit fontScale="97500"/>
          </a:bodyPr>
          <a:lstStyle>
            <a:lvl1pPr algn="ctr" defTabSz="467359" rtl="0" eaLnBrk="0" fontAlgn="base" hangingPunct="0">
              <a:spcBef>
                <a:spcPts val="1800"/>
              </a:spcBef>
              <a:spcAft>
                <a:spcPct val="0"/>
              </a:spcAft>
              <a:defRPr sz="416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defRPr>
            </a:lvl6pPr>
            <a:lvl7pPr marL="914400" algn="ctr" defTabSz="457200" rtl="0" fontAlgn="base">
              <a:spcBef>
                <a:spcPct val="0"/>
              </a:spcBef>
              <a:spcAft>
                <a:spcPct val="0"/>
              </a:spcAft>
              <a:defRPr sz="4400">
                <a:solidFill>
                  <a:schemeClr val="tx1"/>
                </a:solidFill>
                <a:latin typeface="Calibri" charset="0"/>
              </a:defRPr>
            </a:lvl7pPr>
            <a:lvl8pPr marL="1371600" algn="ctr" defTabSz="457200" rtl="0" fontAlgn="base">
              <a:spcBef>
                <a:spcPct val="0"/>
              </a:spcBef>
              <a:spcAft>
                <a:spcPct val="0"/>
              </a:spcAft>
              <a:defRPr sz="4400">
                <a:solidFill>
                  <a:schemeClr val="tx1"/>
                </a:solidFill>
                <a:latin typeface="Calibri" charset="0"/>
              </a:defRPr>
            </a:lvl8pPr>
            <a:lvl9pPr marL="1828800" algn="ctr" defTabSz="457200" rtl="0" fontAlgn="base">
              <a:spcBef>
                <a:spcPct val="0"/>
              </a:spcBef>
              <a:spcAft>
                <a:spcPct val="0"/>
              </a:spcAft>
              <a:defRPr sz="4400">
                <a:solidFill>
                  <a:schemeClr val="tx1"/>
                </a:solidFill>
                <a:latin typeface="Calibri" charset="0"/>
              </a:defRPr>
            </a:lvl9pPr>
          </a:lstStyle>
          <a:p>
            <a:r>
              <a:rPr lang="en-US" sz="2400" dirty="0" smtClean="0"/>
              <a:t>By tracking species Identities we can quantify gains and losses</a:t>
            </a:r>
            <a:endParaRPr lang="en-US" sz="2400" dirty="0"/>
          </a:p>
        </p:txBody>
      </p:sp>
      <p:pic>
        <p:nvPicPr>
          <p:cNvPr id="3" name="Fig_1_conceptual_sketches.png" descr="Fig_1_conceptual_sketches.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77927" y="1061094"/>
            <a:ext cx="7304633" cy="5478475"/>
          </a:xfrm>
          <a:prstGeom prst="rect">
            <a:avLst/>
          </a:prstGeom>
          <a:ln w="12700">
            <a:miter lim="400000"/>
          </a:ln>
        </p:spPr>
      </p:pic>
      <p:sp>
        <p:nvSpPr>
          <p:cNvPr id="4" name="TextBox 3"/>
          <p:cNvSpPr txBox="1"/>
          <p:nvPr/>
        </p:nvSpPr>
        <p:spPr>
          <a:xfrm>
            <a:off x="6185646" y="5889812"/>
            <a:ext cx="2608730" cy="646331"/>
          </a:xfrm>
          <a:prstGeom prst="rect">
            <a:avLst/>
          </a:prstGeom>
          <a:noFill/>
        </p:spPr>
        <p:txBody>
          <a:bodyPr wrap="square" rtlCol="0">
            <a:spAutoFit/>
          </a:bodyPr>
          <a:lstStyle/>
          <a:p>
            <a:r>
              <a:rPr lang="en-US" dirty="0" smtClean="0"/>
              <a:t>Ladouceur et al. 2022, Ecology Letters</a:t>
            </a:r>
            <a:endParaRPr lang="en-US" dirty="0"/>
          </a:p>
        </p:txBody>
      </p:sp>
    </p:spTree>
    <p:extLst>
      <p:ext uri="{BB962C8B-B14F-4D97-AF65-F5344CB8AC3E}">
        <p14:creationId xmlns:p14="http://schemas.microsoft.com/office/powerpoint/2010/main" val="29017437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517168" y="84940"/>
            <a:ext cx="5626832" cy="3846467"/>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757084" y="690650"/>
            <a:ext cx="2448232" cy="263504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0659" y="3931407"/>
            <a:ext cx="7191922" cy="2710671"/>
          </a:xfrm>
          <a:prstGeom prst="rect">
            <a:avLst/>
          </a:prstGeom>
        </p:spPr>
      </p:pic>
    </p:spTree>
    <p:extLst>
      <p:ext uri="{BB962C8B-B14F-4D97-AF65-F5344CB8AC3E}">
        <p14:creationId xmlns:p14="http://schemas.microsoft.com/office/powerpoint/2010/main" val="29631588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3176" y="1125743"/>
            <a:ext cx="7786065" cy="5327307"/>
          </a:xfrm>
          <a:prstGeom prst="rect">
            <a:avLst/>
          </a:prstGeom>
        </p:spPr>
      </p:pic>
      <p:sp>
        <p:nvSpPr>
          <p:cNvPr id="3" name="TextBox 2"/>
          <p:cNvSpPr txBox="1"/>
          <p:nvPr/>
        </p:nvSpPr>
        <p:spPr>
          <a:xfrm>
            <a:off x="1406013" y="334297"/>
            <a:ext cx="5270995" cy="369332"/>
          </a:xfrm>
          <a:prstGeom prst="rect">
            <a:avLst/>
          </a:prstGeom>
          <a:noFill/>
        </p:spPr>
        <p:txBody>
          <a:bodyPr wrap="none" rtlCol="0">
            <a:spAutoFit/>
          </a:bodyPr>
          <a:lstStyle/>
          <a:p>
            <a:r>
              <a:rPr lang="en-US" dirty="0" smtClean="0"/>
              <a:t>Fertilization, lose species </a:t>
            </a:r>
            <a:r>
              <a:rPr lang="en-US" dirty="0" err="1" smtClean="0"/>
              <a:t>richness</a:t>
            </a:r>
            <a:r>
              <a:rPr lang="en-US" dirty="0" err="1" smtClean="0">
                <a:sym typeface="Wingdings" panose="05000000000000000000" pitchFamily="2" charset="2"/>
              </a:rPr>
              <a:t>gain</a:t>
            </a:r>
            <a:r>
              <a:rPr lang="en-US" dirty="0" smtClean="0">
                <a:sym typeface="Wingdings" panose="05000000000000000000" pitchFamily="2" charset="2"/>
              </a:rPr>
              <a:t> biomass</a:t>
            </a:r>
            <a:endParaRPr lang="en-US" dirty="0"/>
          </a:p>
        </p:txBody>
      </p:sp>
    </p:spTree>
    <p:extLst>
      <p:ext uri="{BB962C8B-B14F-4D97-AF65-F5344CB8AC3E}">
        <p14:creationId xmlns:p14="http://schemas.microsoft.com/office/powerpoint/2010/main" val="2498262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627526" y="1066471"/>
            <a:ext cx="7126941" cy="1724154"/>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61393" y="4132730"/>
            <a:ext cx="7859209" cy="2088778"/>
          </a:xfrm>
          <a:prstGeom prst="rect">
            <a:avLst/>
          </a:prstGeom>
        </p:spPr>
      </p:pic>
    </p:spTree>
    <p:extLst>
      <p:ext uri="{BB962C8B-B14F-4D97-AF65-F5344CB8AC3E}">
        <p14:creationId xmlns:p14="http://schemas.microsoft.com/office/powerpoint/2010/main" val="28807764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8390" y="666385"/>
            <a:ext cx="8686239" cy="5909310"/>
          </a:xfrm>
          <a:prstGeom prst="rect">
            <a:avLst/>
          </a:prstGeom>
        </p:spPr>
        <p:txBody>
          <a:bodyPr wrap="square">
            <a:spAutoFit/>
          </a:bodyPr>
          <a:lstStyle/>
          <a:p>
            <a:r>
              <a:rPr lang="en-US" dirty="0" smtClean="0"/>
              <a:t>10 minutes—Break</a:t>
            </a:r>
          </a:p>
          <a:p>
            <a:endParaRPr lang="en-US" dirty="0" smtClean="0"/>
          </a:p>
          <a:p>
            <a:r>
              <a:rPr lang="en-US" dirty="0" smtClean="0"/>
              <a:t>10 minutes—Re-Read paper</a:t>
            </a:r>
          </a:p>
          <a:p>
            <a:endParaRPr lang="en-US" dirty="0"/>
          </a:p>
          <a:p>
            <a:r>
              <a:rPr lang="en-US" dirty="0" smtClean="0"/>
              <a:t>20 minutes—Discuss in breakout groups (4)</a:t>
            </a:r>
          </a:p>
          <a:p>
            <a:endParaRPr lang="en-US" dirty="0" smtClean="0"/>
          </a:p>
          <a:p>
            <a:r>
              <a:rPr lang="en-US" b="1" dirty="0" smtClean="0"/>
              <a:t>Side 1: BEF Experiments are </a:t>
            </a:r>
            <a:r>
              <a:rPr lang="en-US" b="1" u="sng" dirty="0" smtClean="0">
                <a:solidFill>
                  <a:srgbClr val="FF0000"/>
                </a:solidFill>
              </a:rPr>
              <a:t>Important</a:t>
            </a:r>
            <a:r>
              <a:rPr lang="en-US" b="1" dirty="0" smtClean="0"/>
              <a:t> (Eisenhauer et al.)</a:t>
            </a:r>
            <a:endParaRPr lang="en-US" dirty="0" smtClean="0"/>
          </a:p>
          <a:p>
            <a:r>
              <a:rPr lang="en-US" dirty="0" smtClean="0"/>
              <a:t>	(Group 1, 3) (no matter what you actually believe)</a:t>
            </a:r>
          </a:p>
          <a:p>
            <a:endParaRPr lang="en-US" dirty="0"/>
          </a:p>
          <a:p>
            <a:r>
              <a:rPr lang="en-US" b="1" dirty="0" smtClean="0"/>
              <a:t>Side 2: BEF Experiments are </a:t>
            </a:r>
            <a:r>
              <a:rPr lang="en-US" b="1" u="sng" dirty="0" smtClean="0">
                <a:solidFill>
                  <a:srgbClr val="FF0000"/>
                </a:solidFill>
              </a:rPr>
              <a:t>Useless</a:t>
            </a:r>
            <a:r>
              <a:rPr lang="en-US" b="1" dirty="0" smtClean="0"/>
              <a:t> (Wardle)</a:t>
            </a:r>
            <a:endParaRPr lang="en-US" b="1" dirty="0"/>
          </a:p>
          <a:p>
            <a:r>
              <a:rPr lang="en-US" dirty="0" smtClean="0"/>
              <a:t>	(Group </a:t>
            </a:r>
            <a:r>
              <a:rPr lang="en-US" dirty="0"/>
              <a:t>2,4) (no matter what you actually believe)</a:t>
            </a:r>
            <a:endParaRPr lang="en-US" dirty="0" smtClean="0"/>
          </a:p>
          <a:p>
            <a:endParaRPr lang="en-US" dirty="0"/>
          </a:p>
          <a:p>
            <a:r>
              <a:rPr lang="en-US" dirty="0" smtClean="0"/>
              <a:t>20 minutes—Discuss in Full Group </a:t>
            </a:r>
          </a:p>
          <a:p>
            <a:endParaRPr lang="en-US" dirty="0" smtClean="0"/>
          </a:p>
          <a:p>
            <a:endParaRPr lang="en-US" dirty="0"/>
          </a:p>
          <a:p>
            <a:endParaRPr lang="en-US" dirty="0" smtClean="0"/>
          </a:p>
          <a:p>
            <a:endParaRPr lang="en-US" dirty="0"/>
          </a:p>
          <a:p>
            <a:r>
              <a:rPr lang="en-US" dirty="0" smtClean="0"/>
              <a:t>Google </a:t>
            </a:r>
            <a:r>
              <a:rPr lang="en-US" dirty="0" err="1" smtClean="0"/>
              <a:t>Jamboard</a:t>
            </a:r>
            <a:r>
              <a:rPr lang="en-US" dirty="0" smtClean="0"/>
              <a:t>:</a:t>
            </a:r>
            <a:endParaRPr lang="en-US" dirty="0"/>
          </a:p>
          <a:p>
            <a:r>
              <a:rPr lang="en-US" dirty="0">
                <a:hlinkClick r:id="rId2"/>
              </a:rPr>
              <a:t>https://</a:t>
            </a:r>
            <a:r>
              <a:rPr lang="en-US" dirty="0" smtClean="0">
                <a:hlinkClick r:id="rId2"/>
              </a:rPr>
              <a:t>jamboard.google.com/d/1WkRQ0RrYTCSgo8V-3k34lnkg2pq4Fs6Lz1X_i9rFvIM/edit?usp=sharing</a:t>
            </a:r>
            <a:endParaRPr lang="en-US" dirty="0" smtClean="0"/>
          </a:p>
          <a:p>
            <a:endParaRPr lang="en-US" dirty="0"/>
          </a:p>
        </p:txBody>
      </p:sp>
    </p:spTree>
    <p:extLst>
      <p:ext uri="{BB962C8B-B14F-4D97-AF65-F5344CB8AC3E}">
        <p14:creationId xmlns:p14="http://schemas.microsoft.com/office/powerpoint/2010/main" val="85953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05" y="1072861"/>
            <a:ext cx="6524625" cy="1885950"/>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701309" y="3418746"/>
            <a:ext cx="4072187" cy="3235086"/>
          </a:xfrm>
          <a:prstGeom prst="rect">
            <a:avLst/>
          </a:prstGeom>
        </p:spPr>
      </p:pic>
      <p:sp>
        <p:nvSpPr>
          <p:cNvPr id="4" name="TextBox 3"/>
          <p:cNvSpPr txBox="1"/>
          <p:nvPr/>
        </p:nvSpPr>
        <p:spPr>
          <a:xfrm>
            <a:off x="5126182" y="6469166"/>
            <a:ext cx="1950748" cy="369332"/>
          </a:xfrm>
          <a:prstGeom prst="rect">
            <a:avLst/>
          </a:prstGeom>
          <a:noFill/>
        </p:spPr>
        <p:txBody>
          <a:bodyPr wrap="square" rtlCol="0">
            <a:spAutoFit/>
          </a:bodyPr>
          <a:lstStyle/>
          <a:p>
            <a:r>
              <a:rPr lang="en-US" dirty="0" smtClean="0"/>
              <a:t>Stone 2018</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43069" y="3418745"/>
            <a:ext cx="1975986" cy="3053797"/>
          </a:xfrm>
          <a:prstGeom prst="rect">
            <a:avLst/>
          </a:prstGeom>
        </p:spPr>
      </p:pic>
      <p:sp>
        <p:nvSpPr>
          <p:cNvPr id="6" name="TextBox 5"/>
          <p:cNvSpPr txBox="1"/>
          <p:nvPr/>
        </p:nvSpPr>
        <p:spPr>
          <a:xfrm>
            <a:off x="1415845" y="428260"/>
            <a:ext cx="5840060" cy="369332"/>
          </a:xfrm>
          <a:prstGeom prst="rect">
            <a:avLst/>
          </a:prstGeom>
          <a:noFill/>
        </p:spPr>
        <p:txBody>
          <a:bodyPr wrap="none" rtlCol="0">
            <a:spAutoFit/>
          </a:bodyPr>
          <a:lstStyle/>
          <a:p>
            <a:r>
              <a:rPr lang="en-US" b="1" dirty="0" smtClean="0"/>
              <a:t>More diverse communities are less stable?  Really?</a:t>
            </a:r>
            <a:endParaRPr lang="en-US" b="1" dirty="0"/>
          </a:p>
        </p:txBody>
      </p:sp>
    </p:spTree>
    <p:extLst>
      <p:ext uri="{BB962C8B-B14F-4D97-AF65-F5344CB8AC3E}">
        <p14:creationId xmlns:p14="http://schemas.microsoft.com/office/powerpoint/2010/main" val="37736481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46568" y="1061884"/>
            <a:ext cx="3705847" cy="468723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03011" y="3990109"/>
            <a:ext cx="3265057" cy="2745508"/>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1905" y="785090"/>
            <a:ext cx="2643521" cy="2824162"/>
          </a:xfrm>
          <a:prstGeom prst="rect">
            <a:avLst/>
          </a:prstGeom>
        </p:spPr>
      </p:pic>
    </p:spTree>
    <p:extLst>
      <p:ext uri="{BB962C8B-B14F-4D97-AF65-F5344CB8AC3E}">
        <p14:creationId xmlns:p14="http://schemas.microsoft.com/office/powerpoint/2010/main" val="1133715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2131" y="75641"/>
            <a:ext cx="5811251" cy="6619983"/>
          </a:xfrm>
          <a:prstGeom prst="rect">
            <a:avLst/>
          </a:prstGeom>
        </p:spPr>
      </p:pic>
      <p:sp>
        <p:nvSpPr>
          <p:cNvPr id="3" name="TextBox 2"/>
          <p:cNvSpPr txBox="1"/>
          <p:nvPr/>
        </p:nvSpPr>
        <p:spPr>
          <a:xfrm>
            <a:off x="5919537" y="5530923"/>
            <a:ext cx="2993127" cy="369332"/>
          </a:xfrm>
          <a:prstGeom prst="rect">
            <a:avLst/>
          </a:prstGeom>
          <a:noFill/>
        </p:spPr>
        <p:txBody>
          <a:bodyPr wrap="none" rtlCol="0">
            <a:spAutoFit/>
          </a:bodyPr>
          <a:lstStyle/>
          <a:p>
            <a:r>
              <a:rPr lang="en-US" dirty="0" err="1" smtClean="0"/>
              <a:t>Thibault</a:t>
            </a:r>
            <a:r>
              <a:rPr lang="en-US" dirty="0" smtClean="0"/>
              <a:t> and Connolly 2013</a:t>
            </a:r>
            <a:endParaRPr lang="en-US" dirty="0"/>
          </a:p>
        </p:txBody>
      </p:sp>
      <p:sp>
        <p:nvSpPr>
          <p:cNvPr id="4" name="Rectangle 3"/>
          <p:cNvSpPr/>
          <p:nvPr/>
        </p:nvSpPr>
        <p:spPr>
          <a:xfrm>
            <a:off x="5265019" y="4181556"/>
            <a:ext cx="3878981" cy="923330"/>
          </a:xfrm>
          <a:prstGeom prst="rect">
            <a:avLst/>
          </a:prstGeom>
        </p:spPr>
        <p:txBody>
          <a:bodyPr wrap="square">
            <a:spAutoFit/>
          </a:bodyPr>
          <a:lstStyle/>
          <a:p>
            <a:r>
              <a:rPr lang="en-US" i="1" dirty="0"/>
              <a:t>Understanding diversity–stability relationships: towards a unified model of portfolio effects</a:t>
            </a:r>
          </a:p>
        </p:txBody>
      </p:sp>
    </p:spTree>
    <p:extLst>
      <p:ext uri="{BB962C8B-B14F-4D97-AF65-F5344CB8AC3E}">
        <p14:creationId xmlns:p14="http://schemas.microsoft.com/office/powerpoint/2010/main" val="807245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9521" y="1160929"/>
            <a:ext cx="6987020" cy="4315512"/>
          </a:xfrm>
          <a:prstGeom prst="rect">
            <a:avLst/>
          </a:prstGeom>
        </p:spPr>
      </p:pic>
      <p:sp>
        <p:nvSpPr>
          <p:cNvPr id="3" name="Rectangle 2"/>
          <p:cNvSpPr/>
          <p:nvPr/>
        </p:nvSpPr>
        <p:spPr>
          <a:xfrm>
            <a:off x="674255" y="5756671"/>
            <a:ext cx="8294253" cy="646331"/>
          </a:xfrm>
          <a:prstGeom prst="rect">
            <a:avLst/>
          </a:prstGeom>
        </p:spPr>
        <p:txBody>
          <a:bodyPr wrap="square">
            <a:spAutoFit/>
          </a:bodyPr>
          <a:lstStyle/>
          <a:p>
            <a:r>
              <a:rPr lang="en-US" dirty="0"/>
              <a:t>Multiple facets of biodiversity drive the diversity–stability </a:t>
            </a:r>
            <a:r>
              <a:rPr lang="en-US" dirty="0" smtClean="0"/>
              <a:t>relationship</a:t>
            </a:r>
          </a:p>
          <a:p>
            <a:r>
              <a:rPr lang="en-US" dirty="0" smtClean="0"/>
              <a:t>Craven et al. 2018</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36541" y="33065"/>
            <a:ext cx="1820769" cy="2255727"/>
          </a:xfrm>
          <a:prstGeom prst="rect">
            <a:avLst/>
          </a:prstGeom>
        </p:spPr>
      </p:pic>
    </p:spTree>
    <p:extLst>
      <p:ext uri="{BB962C8B-B14F-4D97-AF65-F5344CB8AC3E}">
        <p14:creationId xmlns:p14="http://schemas.microsoft.com/office/powerpoint/2010/main" val="38789319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45342" y="302155"/>
            <a:ext cx="6135692" cy="5545472"/>
          </a:xfrm>
          <a:prstGeom prst="rect">
            <a:avLst/>
          </a:prstGeom>
        </p:spPr>
      </p:pic>
      <p:sp>
        <p:nvSpPr>
          <p:cNvPr id="3" name="Rectangle 2"/>
          <p:cNvSpPr/>
          <p:nvPr/>
        </p:nvSpPr>
        <p:spPr>
          <a:xfrm>
            <a:off x="895928" y="6052235"/>
            <a:ext cx="7139708" cy="646331"/>
          </a:xfrm>
          <a:prstGeom prst="rect">
            <a:avLst/>
          </a:prstGeom>
        </p:spPr>
        <p:txBody>
          <a:bodyPr wrap="square">
            <a:spAutoFit/>
          </a:bodyPr>
          <a:lstStyle/>
          <a:p>
            <a:r>
              <a:rPr lang="en-US" dirty="0"/>
              <a:t>No complexity–stability relationship in empirical </a:t>
            </a:r>
            <a:r>
              <a:rPr lang="en-US" dirty="0" smtClean="0"/>
              <a:t>ecosystems </a:t>
            </a:r>
          </a:p>
          <a:p>
            <a:r>
              <a:rPr lang="en-US" dirty="0"/>
              <a:t>-</a:t>
            </a:r>
            <a:r>
              <a:rPr lang="en-US" dirty="0" err="1" smtClean="0"/>
              <a:t>Jaquet</a:t>
            </a:r>
            <a:r>
              <a:rPr lang="en-US" dirty="0" smtClean="0"/>
              <a:t> et al. 2016. Nature Communications</a:t>
            </a:r>
            <a:endParaRPr lang="en-US" dirty="0"/>
          </a:p>
        </p:txBody>
      </p:sp>
    </p:spTree>
    <p:extLst>
      <p:ext uri="{BB962C8B-B14F-4D97-AF65-F5344CB8AC3E}">
        <p14:creationId xmlns:p14="http://schemas.microsoft.com/office/powerpoint/2010/main" val="4146841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673" y="1265545"/>
            <a:ext cx="6638445" cy="474174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7833" y="371788"/>
            <a:ext cx="1420147" cy="106439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18134" y="5395964"/>
            <a:ext cx="1840115" cy="1222654"/>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flipH="1">
            <a:off x="237832" y="1505862"/>
            <a:ext cx="1420147" cy="1045896"/>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flipH="1">
            <a:off x="5350525" y="5395964"/>
            <a:ext cx="1630205" cy="1222654"/>
          </a:xfrm>
          <a:prstGeom prst="rect">
            <a:avLst/>
          </a:prstGeom>
        </p:spPr>
      </p:pic>
      <p:sp>
        <p:nvSpPr>
          <p:cNvPr id="7" name="TextBox 6"/>
          <p:cNvSpPr txBox="1"/>
          <p:nvPr/>
        </p:nvSpPr>
        <p:spPr>
          <a:xfrm>
            <a:off x="2401463" y="503916"/>
            <a:ext cx="6537495" cy="400110"/>
          </a:xfrm>
          <a:prstGeom prst="rect">
            <a:avLst/>
          </a:prstGeom>
          <a:noFill/>
        </p:spPr>
        <p:txBody>
          <a:bodyPr wrap="none" rtlCol="0">
            <a:spAutoFit/>
          </a:bodyPr>
          <a:lstStyle/>
          <a:p>
            <a:r>
              <a:rPr lang="en-US" sz="2000" b="1" dirty="0" smtClean="0"/>
              <a:t>Intrinsic differences can ‘appear’ to differ in stability</a:t>
            </a:r>
            <a:endParaRPr lang="en-US" sz="2000" b="1" dirty="0"/>
          </a:p>
        </p:txBody>
      </p:sp>
      <p:sp>
        <p:nvSpPr>
          <p:cNvPr id="8" name="TextBox 7"/>
          <p:cNvSpPr txBox="1"/>
          <p:nvPr/>
        </p:nvSpPr>
        <p:spPr>
          <a:xfrm flipH="1">
            <a:off x="237833" y="6211669"/>
            <a:ext cx="2576052" cy="646331"/>
          </a:xfrm>
          <a:prstGeom prst="rect">
            <a:avLst/>
          </a:prstGeom>
          <a:noFill/>
        </p:spPr>
        <p:txBody>
          <a:bodyPr wrap="square" rtlCol="0">
            <a:spAutoFit/>
          </a:bodyPr>
          <a:lstStyle/>
          <a:p>
            <a:r>
              <a:rPr lang="en-US" dirty="0" smtClean="0"/>
              <a:t>Mentges et al. unpublished</a:t>
            </a:r>
            <a:endParaRPr lang="en-US" dirty="0"/>
          </a:p>
        </p:txBody>
      </p:sp>
    </p:spTree>
    <p:extLst>
      <p:ext uri="{BB962C8B-B14F-4D97-AF65-F5344CB8AC3E}">
        <p14:creationId xmlns:p14="http://schemas.microsoft.com/office/powerpoint/2010/main" val="32471294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Words>
  <Application>Microsoft Office PowerPoint</Application>
  <PresentationFormat>On-screen Show (4:3)</PresentationFormat>
  <Paragraphs>91</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MS PGothic</vt:lpstr>
      <vt:lpstr>MS PGothic</vt:lpstr>
      <vt:lpstr>Arial</vt:lpstr>
      <vt:lpstr>Calibri</vt:lpstr>
      <vt:lpstr>DIN Alternate Bold</vt:lpstr>
      <vt:lpstr>Helvetica</vt:lpstr>
      <vt:lpstr>Iowan Old Style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Ecosystem Functioning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and Functioning Can recover  after disturbance together</vt:lpstr>
      <vt:lpstr>Or Responses can be decoupled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MLU talk</dc:title>
  <dc:creator>Tiffany Knight</dc:creator>
  <cp:lastModifiedBy>Chase, Jonathan</cp:lastModifiedBy>
  <cp:revision>1079</cp:revision>
  <cp:lastPrinted>2016-11-23T08:12:01Z</cp:lastPrinted>
  <dcterms:created xsi:type="dcterms:W3CDTF">2012-03-08T19:33:33Z</dcterms:created>
  <dcterms:modified xsi:type="dcterms:W3CDTF">2022-12-08T05:23:03Z</dcterms:modified>
</cp:coreProperties>
</file>